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7561263" cy="10693400"/>
  <p:notesSz cx="6662738" cy="9926638"/>
  <p:defaultTextStyle>
    <a:defPPr>
      <a:defRPr lang="fr-FR"/>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99EC"/>
    <a:srgbClr val="0094C8"/>
    <a:srgbClr val="009999"/>
    <a:srgbClr val="C5FFE2"/>
    <a:srgbClr val="99FFCC"/>
    <a:srgbClr val="19AB85"/>
    <a:srgbClr val="B1BE06"/>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2252" y="28"/>
      </p:cViewPr>
      <p:guideLst>
        <p:guide orient="horz" pos="3368"/>
        <p:guide pos="23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67095" y="3321887"/>
            <a:ext cx="6427074" cy="2292150"/>
          </a:xfrm>
        </p:spPr>
        <p:txBody>
          <a:bodyPr/>
          <a:lstStyle/>
          <a:p>
            <a:r>
              <a:rPr lang="fr-FR"/>
              <a:t>Modifiez le style du titre</a:t>
            </a:r>
          </a:p>
        </p:txBody>
      </p:sp>
      <p:sp>
        <p:nvSpPr>
          <p:cNvPr id="3" name="Sous-titre 2"/>
          <p:cNvSpPr>
            <a:spLocks noGrp="1"/>
          </p:cNvSpPr>
          <p:nvPr>
            <p:ph type="subTitle" idx="1"/>
          </p:nvPr>
        </p:nvSpPr>
        <p:spPr>
          <a:xfrm>
            <a:off x="1134190" y="6059593"/>
            <a:ext cx="5292884" cy="2732758"/>
          </a:xfrm>
        </p:spPr>
        <p:txBody>
          <a:bodyPr/>
          <a:lstStyle>
            <a:lvl1pPr marL="0" indent="0" algn="ctr">
              <a:buNone/>
              <a:defRPr>
                <a:solidFill>
                  <a:schemeClr val="tx1">
                    <a:tint val="75000"/>
                  </a:schemeClr>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3871916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309619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111436" y="571801"/>
            <a:ext cx="1275964" cy="12163743"/>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283548" y="571801"/>
            <a:ext cx="3701869" cy="12163743"/>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3788849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1709891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97288" y="6871500"/>
            <a:ext cx="6427074" cy="2123828"/>
          </a:xfrm>
        </p:spPr>
        <p:txBody>
          <a:bodyPr anchor="t"/>
          <a:lstStyle>
            <a:lvl1pPr algn="l">
              <a:defRPr sz="4600" b="1" cap="all"/>
            </a:lvl1pPr>
          </a:lstStyle>
          <a:p>
            <a:r>
              <a:rPr lang="fr-FR"/>
              <a:t>Modifiez le style du titre</a:t>
            </a:r>
          </a:p>
        </p:txBody>
      </p:sp>
      <p:sp>
        <p:nvSpPr>
          <p:cNvPr id="3" name="Espace réservé du texte 2"/>
          <p:cNvSpPr>
            <a:spLocks noGrp="1"/>
          </p:cNvSpPr>
          <p:nvPr>
            <p:ph type="body" idx="1"/>
          </p:nvPr>
        </p:nvSpPr>
        <p:spPr>
          <a:xfrm>
            <a:off x="597288" y="4532321"/>
            <a:ext cx="6427074" cy="2339180"/>
          </a:xfrm>
        </p:spPr>
        <p:txBody>
          <a:bodyPr anchor="b"/>
          <a:lstStyle>
            <a:lvl1pPr marL="0" indent="0">
              <a:buNone/>
              <a:defRPr sz="2300">
                <a:solidFill>
                  <a:schemeClr val="tx1">
                    <a:tint val="75000"/>
                  </a:schemeClr>
                </a:solidFill>
              </a:defRPr>
            </a:lvl1pPr>
            <a:lvl2pPr marL="521528" indent="0">
              <a:buNone/>
              <a:defRPr sz="2100">
                <a:solidFill>
                  <a:schemeClr val="tx1">
                    <a:tint val="75000"/>
                  </a:schemeClr>
                </a:solidFill>
              </a:defRPr>
            </a:lvl2pPr>
            <a:lvl3pPr marL="1043056" indent="0">
              <a:buNone/>
              <a:defRPr sz="1800">
                <a:solidFill>
                  <a:schemeClr val="tx1">
                    <a:tint val="75000"/>
                  </a:schemeClr>
                </a:solidFill>
              </a:defRPr>
            </a:lvl3pPr>
            <a:lvl4pPr marL="1564584" indent="0">
              <a:buNone/>
              <a:defRPr sz="1600">
                <a:solidFill>
                  <a:schemeClr val="tx1">
                    <a:tint val="75000"/>
                  </a:schemeClr>
                </a:solidFill>
              </a:defRPr>
            </a:lvl4pPr>
            <a:lvl5pPr marL="2086112" indent="0">
              <a:buNone/>
              <a:defRPr sz="1600">
                <a:solidFill>
                  <a:schemeClr val="tx1">
                    <a:tint val="75000"/>
                  </a:schemeClr>
                </a:solidFill>
              </a:defRPr>
            </a:lvl5pPr>
            <a:lvl6pPr marL="2607640" indent="0">
              <a:buNone/>
              <a:defRPr sz="1600">
                <a:solidFill>
                  <a:schemeClr val="tx1">
                    <a:tint val="75000"/>
                  </a:schemeClr>
                </a:solidFill>
              </a:defRPr>
            </a:lvl6pPr>
            <a:lvl7pPr marL="3129168" indent="0">
              <a:buNone/>
              <a:defRPr sz="1600">
                <a:solidFill>
                  <a:schemeClr val="tx1">
                    <a:tint val="75000"/>
                  </a:schemeClr>
                </a:solidFill>
              </a:defRPr>
            </a:lvl7pPr>
            <a:lvl8pPr marL="3650696" indent="0">
              <a:buNone/>
              <a:defRPr sz="1600">
                <a:solidFill>
                  <a:schemeClr val="tx1">
                    <a:tint val="75000"/>
                  </a:schemeClr>
                </a:solidFill>
              </a:defRPr>
            </a:lvl8pPr>
            <a:lvl9pPr marL="4172224"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982277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283548" y="3326836"/>
            <a:ext cx="2488916" cy="9408708"/>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2898485" y="3326836"/>
            <a:ext cx="2488916" cy="9408708"/>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2110FC1-3F1D-4CEF-88A3-89BAD37EBF6B}" type="datetimeFigureOut">
              <a:rPr lang="fr-FR" smtClean="0"/>
              <a:t>03/03/2024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2635814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78063" y="428232"/>
            <a:ext cx="6805137" cy="1782233"/>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378064" y="2393639"/>
            <a:ext cx="3340871" cy="997555"/>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fr-FR"/>
              <a:t>Modifiez les styles du texte du masque</a:t>
            </a:r>
          </a:p>
        </p:txBody>
      </p:sp>
      <p:sp>
        <p:nvSpPr>
          <p:cNvPr id="4" name="Espace réservé du contenu 3"/>
          <p:cNvSpPr>
            <a:spLocks noGrp="1"/>
          </p:cNvSpPr>
          <p:nvPr>
            <p:ph sz="half" idx="2"/>
          </p:nvPr>
        </p:nvSpPr>
        <p:spPr>
          <a:xfrm>
            <a:off x="378064" y="3391194"/>
            <a:ext cx="3340871" cy="6161082"/>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3841017" y="2393639"/>
            <a:ext cx="3342183" cy="997555"/>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fr-FR"/>
              <a:t>Modifiez les styles du texte du masque</a:t>
            </a:r>
          </a:p>
        </p:txBody>
      </p:sp>
      <p:sp>
        <p:nvSpPr>
          <p:cNvPr id="6" name="Espace réservé du contenu 5"/>
          <p:cNvSpPr>
            <a:spLocks noGrp="1"/>
          </p:cNvSpPr>
          <p:nvPr>
            <p:ph sz="quarter" idx="4"/>
          </p:nvPr>
        </p:nvSpPr>
        <p:spPr>
          <a:xfrm>
            <a:off x="3841017" y="3391194"/>
            <a:ext cx="3342183" cy="6161082"/>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2110FC1-3F1D-4CEF-88A3-89BAD37EBF6B}" type="datetimeFigureOut">
              <a:rPr lang="fr-FR" smtClean="0"/>
              <a:t>03/03/2024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1796435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2110FC1-3F1D-4CEF-88A3-89BAD37EBF6B}" type="datetimeFigureOut">
              <a:rPr lang="fr-FR" smtClean="0"/>
              <a:t>03/03/2024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682337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2110FC1-3F1D-4CEF-88A3-89BAD37EBF6B}" type="datetimeFigureOut">
              <a:rPr lang="fr-FR" smtClean="0"/>
              <a:t>03/03/2024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2873073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78064" y="425756"/>
            <a:ext cx="2487604" cy="1811937"/>
          </a:xfrm>
        </p:spPr>
        <p:txBody>
          <a:bodyPr anchor="b"/>
          <a:lstStyle>
            <a:lvl1pPr algn="l">
              <a:defRPr sz="2300" b="1"/>
            </a:lvl1pPr>
          </a:lstStyle>
          <a:p>
            <a:r>
              <a:rPr lang="fr-FR"/>
              <a:t>Modifiez le style du titre</a:t>
            </a:r>
          </a:p>
        </p:txBody>
      </p:sp>
      <p:sp>
        <p:nvSpPr>
          <p:cNvPr id="3" name="Espace réservé du contenu 2"/>
          <p:cNvSpPr>
            <a:spLocks noGrp="1"/>
          </p:cNvSpPr>
          <p:nvPr>
            <p:ph idx="1"/>
          </p:nvPr>
        </p:nvSpPr>
        <p:spPr>
          <a:xfrm>
            <a:off x="2956244" y="425757"/>
            <a:ext cx="4226957" cy="9126521"/>
          </a:xfrm>
        </p:spPr>
        <p:txBody>
          <a:bodyPr/>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378064" y="2237694"/>
            <a:ext cx="2487604" cy="7314584"/>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92110FC1-3F1D-4CEF-88A3-89BAD37EBF6B}" type="datetimeFigureOut">
              <a:rPr lang="fr-FR" smtClean="0"/>
              <a:t>03/03/2024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2396327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482060" y="7485381"/>
            <a:ext cx="4536758" cy="883692"/>
          </a:xfrm>
        </p:spPr>
        <p:txBody>
          <a:bodyPr anchor="b"/>
          <a:lstStyle>
            <a:lvl1pPr algn="l">
              <a:defRPr sz="2300" b="1"/>
            </a:lvl1pPr>
          </a:lstStyle>
          <a:p>
            <a:r>
              <a:rPr lang="fr-FR"/>
              <a:t>Modifiez le style du titre</a:t>
            </a:r>
          </a:p>
        </p:txBody>
      </p:sp>
      <p:sp>
        <p:nvSpPr>
          <p:cNvPr id="3" name="Espace réservé pour une image  2"/>
          <p:cNvSpPr>
            <a:spLocks noGrp="1"/>
          </p:cNvSpPr>
          <p:nvPr>
            <p:ph type="pic" idx="1"/>
          </p:nvPr>
        </p:nvSpPr>
        <p:spPr>
          <a:xfrm>
            <a:off x="1482060" y="955475"/>
            <a:ext cx="4536758" cy="6416040"/>
          </a:xfrm>
        </p:spPr>
        <p:txBody>
          <a:bodyPr/>
          <a:lstStyle>
            <a:lvl1pPr marL="0" indent="0">
              <a:buNone/>
              <a:defRPr sz="3700"/>
            </a:lvl1pPr>
            <a:lvl2pPr marL="521528" indent="0">
              <a:buNone/>
              <a:defRPr sz="3200"/>
            </a:lvl2pPr>
            <a:lvl3pPr marL="1043056" indent="0">
              <a:buNone/>
              <a:defRPr sz="2700"/>
            </a:lvl3pPr>
            <a:lvl4pPr marL="1564584" indent="0">
              <a:buNone/>
              <a:defRPr sz="2300"/>
            </a:lvl4pPr>
            <a:lvl5pPr marL="2086112" indent="0">
              <a:buNone/>
              <a:defRPr sz="2300"/>
            </a:lvl5pPr>
            <a:lvl6pPr marL="2607640" indent="0">
              <a:buNone/>
              <a:defRPr sz="2300"/>
            </a:lvl6pPr>
            <a:lvl7pPr marL="3129168" indent="0">
              <a:buNone/>
              <a:defRPr sz="2300"/>
            </a:lvl7pPr>
            <a:lvl8pPr marL="3650696" indent="0">
              <a:buNone/>
              <a:defRPr sz="2300"/>
            </a:lvl8pPr>
            <a:lvl9pPr marL="4172224" indent="0">
              <a:buNone/>
              <a:defRPr sz="2300"/>
            </a:lvl9pPr>
          </a:lstStyle>
          <a:p>
            <a:endParaRPr lang="fr-FR"/>
          </a:p>
        </p:txBody>
      </p:sp>
      <p:sp>
        <p:nvSpPr>
          <p:cNvPr id="4" name="Espace réservé du texte 3"/>
          <p:cNvSpPr>
            <a:spLocks noGrp="1"/>
          </p:cNvSpPr>
          <p:nvPr>
            <p:ph type="body" sz="half" idx="2"/>
          </p:nvPr>
        </p:nvSpPr>
        <p:spPr>
          <a:xfrm>
            <a:off x="1482060" y="8369073"/>
            <a:ext cx="4536758" cy="1254988"/>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92110FC1-3F1D-4CEF-88A3-89BAD37EBF6B}" type="datetimeFigureOut">
              <a:rPr lang="fr-FR" smtClean="0"/>
              <a:t>03/03/2024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2068890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78063" y="428232"/>
            <a:ext cx="6805137" cy="1782233"/>
          </a:xfrm>
          <a:prstGeom prst="rect">
            <a:avLst/>
          </a:prstGeom>
        </p:spPr>
        <p:txBody>
          <a:bodyPr vert="horz" lIns="104306" tIns="52153" rIns="104306" bIns="52153" rtlCol="0" anchor="ctr">
            <a:normAutofit/>
          </a:bodyPr>
          <a:lstStyle/>
          <a:p>
            <a:r>
              <a:rPr lang="fr-FR"/>
              <a:t>Modifiez le style du titre</a:t>
            </a:r>
          </a:p>
        </p:txBody>
      </p:sp>
      <p:sp>
        <p:nvSpPr>
          <p:cNvPr id="3" name="Espace réservé du texte 2"/>
          <p:cNvSpPr>
            <a:spLocks noGrp="1"/>
          </p:cNvSpPr>
          <p:nvPr>
            <p:ph type="body" idx="1"/>
          </p:nvPr>
        </p:nvSpPr>
        <p:spPr>
          <a:xfrm>
            <a:off x="378063" y="2495129"/>
            <a:ext cx="6805137" cy="7057149"/>
          </a:xfrm>
          <a:prstGeom prst="rect">
            <a:avLst/>
          </a:prstGeom>
        </p:spPr>
        <p:txBody>
          <a:bodyPr vert="horz" lIns="104306" tIns="52153" rIns="104306" bIns="52153"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378063" y="9911199"/>
            <a:ext cx="1764295" cy="569324"/>
          </a:xfrm>
          <a:prstGeom prst="rect">
            <a:avLst/>
          </a:prstGeom>
        </p:spPr>
        <p:txBody>
          <a:bodyPr vert="horz" lIns="104306" tIns="52153" rIns="104306" bIns="52153" rtlCol="0" anchor="ctr"/>
          <a:lstStyle>
            <a:lvl1pPr algn="l">
              <a:defRPr sz="1400">
                <a:solidFill>
                  <a:schemeClr val="tx1">
                    <a:tint val="75000"/>
                  </a:schemeClr>
                </a:solidFill>
              </a:defRPr>
            </a:lvl1p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3"/>
          </p:nvPr>
        </p:nvSpPr>
        <p:spPr>
          <a:xfrm>
            <a:off x="2583432" y="9911199"/>
            <a:ext cx="2394400" cy="569324"/>
          </a:xfrm>
          <a:prstGeom prst="rect">
            <a:avLst/>
          </a:prstGeom>
        </p:spPr>
        <p:txBody>
          <a:bodyPr vert="horz" lIns="104306" tIns="52153" rIns="104306" bIns="52153" rtlCol="0" anchor="ctr"/>
          <a:lstStyle>
            <a:lvl1pPr algn="ctr">
              <a:defRPr sz="14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5418905" y="9911199"/>
            <a:ext cx="1764295" cy="569324"/>
          </a:xfrm>
          <a:prstGeom prst="rect">
            <a:avLst/>
          </a:prstGeom>
        </p:spPr>
        <p:txBody>
          <a:bodyPr vert="horz" lIns="104306" tIns="52153" rIns="104306" bIns="52153" rtlCol="0" anchor="ctr"/>
          <a:lstStyle>
            <a:lvl1pPr algn="r">
              <a:defRPr sz="1400">
                <a:solidFill>
                  <a:schemeClr val="tx1">
                    <a:tint val="75000"/>
                  </a:schemeClr>
                </a:solidFill>
              </a:defRPr>
            </a:lvl1pPr>
          </a:lstStyle>
          <a:p>
            <a:fld id="{14C240F4-548D-46AE-B3D0-14EA1BCD1EFF}" type="slidenum">
              <a:rPr lang="fr-FR" smtClean="0"/>
              <a:t>‹N°›</a:t>
            </a:fld>
            <a:endParaRPr lang="fr-FR"/>
          </a:p>
        </p:txBody>
      </p:sp>
    </p:spTree>
    <p:extLst>
      <p:ext uri="{BB962C8B-B14F-4D97-AF65-F5344CB8AC3E}">
        <p14:creationId xmlns:p14="http://schemas.microsoft.com/office/powerpoint/2010/main" val="27032009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43056" rtl="0" eaLnBrk="1" latinLnBrk="0" hangingPunct="1">
        <a:spcBef>
          <a:spcPct val="0"/>
        </a:spcBef>
        <a:buNone/>
        <a:defRPr sz="5000" kern="1200">
          <a:solidFill>
            <a:schemeClr val="tx1"/>
          </a:solidFill>
          <a:latin typeface="+mj-lt"/>
          <a:ea typeface="+mj-ea"/>
          <a:cs typeface="+mj-cs"/>
        </a:defRPr>
      </a:lvl1pPr>
    </p:titleStyle>
    <p:bodyStyle>
      <a:lvl1pPr marL="391146" indent="-391146" algn="l" defTabSz="1043056"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1pPr>
      <a:lvl2pPr marL="847483" indent="-325955" algn="l" defTabSz="104305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303820" indent="-260764" algn="l" defTabSz="10430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25348"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46876"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68404"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9932"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1460"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2988"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fr-FR"/>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236645" y="3547606"/>
            <a:ext cx="1508451" cy="6820958"/>
          </a:xfrm>
          <a:prstGeom prst="roundRect">
            <a:avLst>
              <a:gd name="adj" fmla="val 5000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spcCol="0" rtlCol="0" anchor="ctr"/>
          <a:lstStyle/>
          <a:p>
            <a:pPr algn="ctr"/>
            <a:endParaRPr lang="fr-FR"/>
          </a:p>
        </p:txBody>
      </p:sp>
      <p:sp>
        <p:nvSpPr>
          <p:cNvPr id="2" name="Titre 1"/>
          <p:cNvSpPr>
            <a:spLocks noGrp="1"/>
          </p:cNvSpPr>
          <p:nvPr>
            <p:ph type="ctrTitle"/>
          </p:nvPr>
        </p:nvSpPr>
        <p:spPr>
          <a:xfrm rot="16200000">
            <a:off x="-2413903" y="6198155"/>
            <a:ext cx="6809550" cy="1508451"/>
          </a:xfrm>
        </p:spPr>
        <p:txBody>
          <a:bodyPr>
            <a:normAutofit/>
          </a:bodyPr>
          <a:lstStyle/>
          <a:p>
            <a:r>
              <a:rPr lang="fr-FR" sz="5400" dirty="0">
                <a:solidFill>
                  <a:srgbClr val="0094C8"/>
                </a:solidFill>
              </a:rPr>
              <a:t>GESTION FINANCES</a:t>
            </a:r>
            <a:endParaRPr lang="fr-FR" sz="6000" dirty="0">
              <a:solidFill>
                <a:srgbClr val="0094C8"/>
              </a:solidFill>
            </a:endParaRPr>
          </a:p>
        </p:txBody>
      </p:sp>
      <p:pic>
        <p:nvPicPr>
          <p:cNvPr id="4" name="Image 3" descr="Graphique abstrait «design capsules» en vert, gris et bleu."/>
          <p:cNvPicPr/>
          <p:nvPr/>
        </p:nvPicPr>
        <p:blipFill rotWithShape="1">
          <a:blip r:embed="rId2" cstate="print">
            <a:extLst>
              <a:ext uri="{BEBA8EAE-BF5A-486C-A8C5-ECC9F3942E4B}">
                <a14:imgProps xmlns:a14="http://schemas.microsoft.com/office/drawing/2010/main">
                  <a14:imgLayer r:embed="rId3">
                    <a14:imgEffect>
                      <a14:colorTemperature colorTemp="1500"/>
                    </a14:imgEffect>
                    <a14:imgEffect>
                      <a14:saturation sat="400000"/>
                    </a14:imgEffect>
                  </a14:imgLayer>
                </a14:imgProps>
              </a:ext>
              <a:ext uri="{28A0092B-C50C-407E-A947-70E740481C1C}">
                <a14:useLocalDpi xmlns:a14="http://schemas.microsoft.com/office/drawing/2010/main" val="0"/>
              </a:ext>
            </a:extLst>
          </a:blip>
          <a:srcRect l="54821" b="30075"/>
          <a:stretch/>
        </p:blipFill>
        <p:spPr>
          <a:xfrm rot="5400000" flipV="1">
            <a:off x="446251" y="-434845"/>
            <a:ext cx="3536201" cy="4428705"/>
          </a:xfrm>
          <a:prstGeom prst="rect">
            <a:avLst/>
          </a:prstGeom>
        </p:spPr>
      </p:pic>
      <p:pic>
        <p:nvPicPr>
          <p:cNvPr id="5" name="Image 4" descr="Graphique abstrait «design capsules» en vert, gris et bleu."/>
          <p:cNvPicPr/>
          <p:nvPr/>
        </p:nvPicPr>
        <p:blipFill rotWithShape="1">
          <a:blip r:embed="rId4" cstate="print">
            <a:extLst>
              <a:ext uri="{28A0092B-C50C-407E-A947-70E740481C1C}">
                <a14:useLocalDpi xmlns:a14="http://schemas.microsoft.com/office/drawing/2010/main" val="0"/>
              </a:ext>
            </a:extLst>
          </a:blip>
          <a:srcRect r="54821" b="43015"/>
          <a:stretch/>
        </p:blipFill>
        <p:spPr>
          <a:xfrm rot="16200000" flipV="1">
            <a:off x="4582311" y="7696803"/>
            <a:ext cx="2988838" cy="3004356"/>
          </a:xfrm>
          <a:prstGeom prst="rect">
            <a:avLst/>
          </a:prstGeom>
        </p:spPr>
      </p:pic>
      <p:sp>
        <p:nvSpPr>
          <p:cNvPr id="7" name="ZoneTexte 6"/>
          <p:cNvSpPr txBox="1"/>
          <p:nvPr/>
        </p:nvSpPr>
        <p:spPr>
          <a:xfrm>
            <a:off x="2257938" y="810196"/>
            <a:ext cx="5184576" cy="9215511"/>
          </a:xfrm>
          <a:prstGeom prst="rect">
            <a:avLst/>
          </a:prstGeom>
          <a:noFill/>
        </p:spPr>
        <p:txBody>
          <a:bodyPr wrap="square" lIns="104306" tIns="52153" rIns="104306" bIns="52153" rtlCol="0">
            <a:spAutoFit/>
          </a:bodyPr>
          <a:lstStyle/>
          <a:p>
            <a:pPr marL="450850" algn="just"/>
            <a:r>
              <a:rPr lang="fr-FR" sz="1200" dirty="0">
                <a:latin typeface="Arial Narrow" panose="020B0606020202030204" pitchFamily="34" charset="0"/>
              </a:rPr>
              <a:t>La spécialité Gestion finance propose une approche dynamique et concrète de la</a:t>
            </a:r>
          </a:p>
          <a:p>
            <a:pPr marL="450850" algn="just"/>
            <a:r>
              <a:rPr lang="fr-FR" sz="1200" dirty="0">
                <a:latin typeface="Arial Narrow" panose="020B0606020202030204" pitchFamily="34" charset="0"/>
              </a:rPr>
              <a:t>comptabilité et de la gestion financière d'une entreprise.</a:t>
            </a:r>
          </a:p>
          <a:p>
            <a:pPr algn="just"/>
            <a:endParaRPr lang="fr-FR" sz="1200" dirty="0">
              <a:latin typeface="Arial Narrow" panose="020B0606020202030204" pitchFamily="34" charset="0"/>
            </a:endParaRPr>
          </a:p>
          <a:p>
            <a:pPr algn="just"/>
            <a:endParaRPr lang="fr-FR" sz="1200" dirty="0">
              <a:latin typeface="Arial Narrow" panose="020B0606020202030204" pitchFamily="34" charset="0"/>
            </a:endParaRPr>
          </a:p>
          <a:p>
            <a:pPr algn="just"/>
            <a:r>
              <a:rPr lang="fr-FR" sz="1200" b="1" dirty="0">
                <a:solidFill>
                  <a:srgbClr val="0499EC"/>
                </a:solidFill>
                <a:latin typeface="Arial Narrow" panose="020B0606020202030204" pitchFamily="34" charset="0"/>
              </a:rPr>
              <a:t>Les thèmes de Gestion Finance </a:t>
            </a:r>
          </a:p>
          <a:p>
            <a:pPr algn="just"/>
            <a:endParaRPr lang="fr-FR" sz="1200" b="1" dirty="0">
              <a:solidFill>
                <a:srgbClr val="0499EC"/>
              </a:solidFill>
              <a:latin typeface="Arial Narrow" panose="020B0606020202030204" pitchFamily="34" charset="0"/>
            </a:endParaRPr>
          </a:p>
          <a:p>
            <a:pPr marL="171450" indent="-171450" algn="just">
              <a:buClr>
                <a:srgbClr val="0499EC"/>
              </a:buClr>
              <a:buFont typeface="Wingdings" panose="05000000000000000000" pitchFamily="2" charset="2"/>
              <a:buChar char="ü"/>
            </a:pPr>
            <a:r>
              <a:rPr lang="fr-FR" sz="1200" dirty="0">
                <a:latin typeface="Arial Narrow" panose="020B0606020202030204" pitchFamily="34" charset="0"/>
              </a:rPr>
              <a:t>Thème 1 : Appliquer les règles comptables</a:t>
            </a:r>
          </a:p>
          <a:p>
            <a:pPr algn="just">
              <a:buClr>
                <a:srgbClr val="0499EC"/>
              </a:buClr>
            </a:pPr>
            <a:r>
              <a:rPr lang="fr-FR" sz="1200" dirty="0">
                <a:latin typeface="Arial Narrow" panose="020B0606020202030204" pitchFamily="34" charset="0"/>
              </a:rPr>
              <a:t>Les principes comptables, la communication financière</a:t>
            </a:r>
          </a:p>
          <a:p>
            <a:pPr marL="171450" indent="-171450" algn="just">
              <a:buClr>
                <a:srgbClr val="0499EC"/>
              </a:buClr>
              <a:buFont typeface="Wingdings" panose="05000000000000000000" pitchFamily="2" charset="2"/>
              <a:buChar char="ü"/>
            </a:pPr>
            <a:r>
              <a:rPr lang="fr-FR" sz="1200" dirty="0">
                <a:latin typeface="Arial Narrow" panose="020B0606020202030204" pitchFamily="34" charset="0"/>
              </a:rPr>
              <a:t>Thème 2 : Analyser la situation de l’entreprise</a:t>
            </a:r>
          </a:p>
          <a:p>
            <a:pPr algn="just">
              <a:buClr>
                <a:srgbClr val="0499EC"/>
              </a:buClr>
            </a:pPr>
            <a:r>
              <a:rPr lang="fr-FR" sz="1200" dirty="0">
                <a:latin typeface="Arial Narrow" panose="020B0606020202030204" pitchFamily="34" charset="0"/>
              </a:rPr>
              <a:t>Analyse de la rentabilité et du résultat de l’entreprise</a:t>
            </a:r>
          </a:p>
          <a:p>
            <a:pPr marL="171450" indent="-171450" algn="just">
              <a:buClr>
                <a:srgbClr val="0499EC"/>
              </a:buClr>
              <a:buFont typeface="Wingdings" panose="05000000000000000000" pitchFamily="2" charset="2"/>
              <a:buChar char="ü"/>
            </a:pPr>
            <a:r>
              <a:rPr lang="fr-FR" sz="1200" dirty="0">
                <a:latin typeface="Arial Narrow" panose="020B0606020202030204" pitchFamily="34" charset="0"/>
              </a:rPr>
              <a:t>Thème 3 : Accompagner la prise de décision</a:t>
            </a:r>
          </a:p>
          <a:p>
            <a:pPr algn="just">
              <a:buClr>
                <a:srgbClr val="0499EC"/>
              </a:buClr>
            </a:pPr>
            <a:r>
              <a:rPr lang="fr-FR" sz="1200" dirty="0">
                <a:latin typeface="Arial Narrow" panose="020B0606020202030204" pitchFamily="34" charset="0"/>
              </a:rPr>
              <a:t>Le financement des entreprises, la gestion de la trésorerie, les budgets prévisionnels, les calculs de coûts</a:t>
            </a:r>
          </a:p>
          <a:p>
            <a:pPr algn="just">
              <a:buClr>
                <a:srgbClr val="0499EC"/>
              </a:buClr>
            </a:pPr>
            <a:endParaRPr lang="fr-FR" sz="1200" dirty="0">
              <a:latin typeface="Arial Narrow" panose="020B0606020202030204" pitchFamily="34" charset="0"/>
            </a:endParaRPr>
          </a:p>
          <a:p>
            <a:pPr algn="just">
              <a:buClr>
                <a:srgbClr val="0499EC"/>
              </a:buClr>
            </a:pPr>
            <a:endParaRPr lang="fr-FR" sz="1200" dirty="0">
              <a:latin typeface="Arial Narrow" panose="020B0606020202030204" pitchFamily="34" charset="0"/>
            </a:endParaRPr>
          </a:p>
          <a:p>
            <a:pPr algn="just"/>
            <a:r>
              <a:rPr lang="fr-FR" sz="1200" b="1" dirty="0">
                <a:solidFill>
                  <a:srgbClr val="0499EC"/>
                </a:solidFill>
                <a:latin typeface="Arial Narrow" panose="020B0606020202030204" pitchFamily="34" charset="0"/>
              </a:rPr>
              <a:t>Gestion et Finance pour quel profil ?</a:t>
            </a:r>
          </a:p>
          <a:p>
            <a:pPr algn="just"/>
            <a:endParaRPr lang="fr-FR" sz="1200" b="1" dirty="0">
              <a:solidFill>
                <a:srgbClr val="0499EC"/>
              </a:solidFill>
              <a:latin typeface="Arial Narrow" panose="020B0606020202030204" pitchFamily="34" charset="0"/>
            </a:endParaRPr>
          </a:p>
          <a:p>
            <a:pPr marL="171450" indent="-171450" algn="just">
              <a:buClr>
                <a:srgbClr val="00FFFF"/>
              </a:buClr>
              <a:buFont typeface="Arial" panose="020B0604020202020204" pitchFamily="34" charset="0"/>
              <a:buChar char="•"/>
            </a:pPr>
            <a:r>
              <a:rPr lang="fr-FR" sz="1200" dirty="0">
                <a:latin typeface="Arial Narrow" panose="020B0606020202030204" pitchFamily="34" charset="0"/>
              </a:rPr>
              <a:t>Vouloir comprendre comment l’information financière est produite, comment elle circule et est mise à disposition des utilisateurs.</a:t>
            </a:r>
          </a:p>
          <a:p>
            <a:pPr marL="171450" indent="-171450" algn="just">
              <a:buClr>
                <a:srgbClr val="00FFFF"/>
              </a:buClr>
              <a:buFont typeface="Arial" panose="020B0604020202020204" pitchFamily="34" charset="0"/>
              <a:buChar char="•"/>
            </a:pPr>
            <a:r>
              <a:rPr lang="fr-FR" sz="1200" dirty="0">
                <a:latin typeface="Arial Narrow" panose="020B0606020202030204" pitchFamily="34" charset="0"/>
              </a:rPr>
              <a:t>Avoir le goût de l’évaluation, du classement, de l’enregistrement des opérations financières (rigueur) </a:t>
            </a:r>
          </a:p>
          <a:p>
            <a:pPr marL="171450" indent="-171450" algn="just">
              <a:buClr>
                <a:srgbClr val="00FFFF"/>
              </a:buClr>
              <a:buFont typeface="Arial" panose="020B0604020202020204" pitchFamily="34" charset="0"/>
              <a:buChar char="•"/>
            </a:pPr>
            <a:r>
              <a:rPr lang="fr-FR" sz="1200" dirty="0">
                <a:latin typeface="Arial Narrow" panose="020B0606020202030204" pitchFamily="34" charset="0"/>
              </a:rPr>
              <a:t>Avoir le goût d’analyser la situation financière de l’entreprise pour préparer les décisions de gestion. </a:t>
            </a:r>
          </a:p>
          <a:p>
            <a:pPr algn="ctr">
              <a:buClr>
                <a:srgbClr val="00FFFF"/>
              </a:buClr>
            </a:pPr>
            <a:r>
              <a:rPr lang="fr-FR" sz="2000" dirty="0">
                <a:solidFill>
                  <a:srgbClr val="0499EC"/>
                </a:solidFill>
                <a:latin typeface="Freestyle Script" panose="030804020302050B0404" pitchFamily="66" charset="0"/>
              </a:rPr>
              <a:t>Aimer les chiffres, sans pour autant aimer les maths !</a:t>
            </a:r>
          </a:p>
          <a:p>
            <a:pPr algn="just"/>
            <a:endParaRPr lang="fr-FR" sz="1200" dirty="0">
              <a:latin typeface="Arial Narrow" panose="020B0606020202030204" pitchFamily="34" charset="0"/>
            </a:endParaRPr>
          </a:p>
          <a:p>
            <a:pPr algn="just"/>
            <a:endParaRPr lang="fr-FR" sz="1200" dirty="0">
              <a:latin typeface="Arial Narrow" panose="020B0606020202030204" pitchFamily="34" charset="0"/>
            </a:endParaRPr>
          </a:p>
          <a:p>
            <a:pPr algn="just"/>
            <a:r>
              <a:rPr lang="fr-FR" sz="1200" b="1" dirty="0">
                <a:solidFill>
                  <a:srgbClr val="0499EC"/>
                </a:solidFill>
                <a:latin typeface="Arial Narrow" panose="020B0606020202030204" pitchFamily="34" charset="0"/>
              </a:rPr>
              <a:t>Gestion finance pour quelle poursuite d’étude ?</a:t>
            </a:r>
          </a:p>
          <a:p>
            <a:pPr algn="just"/>
            <a:endParaRPr lang="fr-FR" sz="1200" b="1" dirty="0">
              <a:solidFill>
                <a:srgbClr val="0499EC"/>
              </a:solidFill>
              <a:latin typeface="Arial Narrow" panose="020B0606020202030204" pitchFamily="34" charset="0"/>
            </a:endParaRPr>
          </a:p>
          <a:p>
            <a:pPr marL="171450" indent="-171450" algn="just">
              <a:buClr>
                <a:srgbClr val="0499EC"/>
              </a:buClr>
              <a:buFont typeface="Wingdings" panose="05000000000000000000" pitchFamily="2" charset="2"/>
              <a:buChar char="ü"/>
            </a:pPr>
            <a:r>
              <a:rPr lang="fr-FR" sz="1200" b="1" dirty="0">
                <a:latin typeface="Arial Narrow" panose="020B0606020202030204" pitchFamily="34" charset="0"/>
              </a:rPr>
              <a:t>Les formations BTS (Brevet de technicien supérieur) en 2 ans</a:t>
            </a:r>
          </a:p>
          <a:p>
            <a:pPr algn="just">
              <a:buClr>
                <a:srgbClr val="0499EC"/>
              </a:buClr>
            </a:pPr>
            <a:r>
              <a:rPr lang="fr-FR" sz="1200" dirty="0">
                <a:latin typeface="Arial Narrow" panose="020B0606020202030204" pitchFamily="34" charset="0"/>
              </a:rPr>
              <a:t>La polyvalence de leur bac leur permet d'envisager une spécialité tertiaire (gestion ; </a:t>
            </a:r>
            <a:r>
              <a:rPr lang="fr-FR" sz="1200" dirty="0" err="1">
                <a:latin typeface="Arial Narrow" panose="020B0606020202030204" pitchFamily="34" charset="0"/>
              </a:rPr>
              <a:t>ventecommerce</a:t>
            </a:r>
            <a:r>
              <a:rPr lang="fr-FR" sz="1200" dirty="0">
                <a:latin typeface="Arial Narrow" panose="020B0606020202030204" pitchFamily="34" charset="0"/>
              </a:rPr>
              <a:t>; informatique ; communication) ou orientée vers un secteur (assurance ; banque ; hôtellerie-restauration ; notariat ; immobilier; tourisme ; transport-logistique).</a:t>
            </a:r>
          </a:p>
          <a:p>
            <a:pPr marL="171450" indent="-171450" algn="just">
              <a:buClr>
                <a:srgbClr val="0499EC"/>
              </a:buClr>
              <a:buFont typeface="Wingdings" panose="05000000000000000000" pitchFamily="2" charset="2"/>
              <a:buChar char="ü"/>
            </a:pPr>
            <a:r>
              <a:rPr lang="fr-FR" sz="1200" b="1" dirty="0">
                <a:latin typeface="Arial Narrow" panose="020B0606020202030204" pitchFamily="34" charset="0"/>
              </a:rPr>
              <a:t>Les formations BUT (</a:t>
            </a:r>
            <a:r>
              <a:rPr lang="fr-FR" sz="1200" b="1" dirty="0" err="1">
                <a:latin typeface="Arial Narrow" panose="020B0606020202030204" pitchFamily="34" charset="0"/>
              </a:rPr>
              <a:t>bachelor</a:t>
            </a:r>
            <a:r>
              <a:rPr lang="fr-FR" sz="1200" b="1" dirty="0">
                <a:latin typeface="Arial Narrow" panose="020B0606020202030204" pitchFamily="34" charset="0"/>
              </a:rPr>
              <a:t> Universitaire de technologie) en 3 ans</a:t>
            </a:r>
          </a:p>
          <a:p>
            <a:pPr algn="just">
              <a:buClr>
                <a:srgbClr val="0499EC"/>
              </a:buClr>
            </a:pPr>
            <a:r>
              <a:rPr lang="fr-FR" sz="1200" dirty="0">
                <a:latin typeface="Arial Narrow" panose="020B0606020202030204" pitchFamily="34" charset="0"/>
              </a:rPr>
              <a:t>Certaines mentions de BUT sont dans la continuité des spécialités du bac : carrières juridiques ; gestion des entreprises et des administrations; gestion administrative et commerciale des organisations ; gestion logistique et techniques de commercialisation.</a:t>
            </a:r>
          </a:p>
          <a:p>
            <a:pPr marL="171450" indent="-171450" algn="just">
              <a:buClr>
                <a:srgbClr val="0499EC"/>
              </a:buClr>
              <a:buFont typeface="Wingdings" panose="05000000000000000000" pitchFamily="2" charset="2"/>
              <a:buChar char="ü"/>
            </a:pPr>
            <a:r>
              <a:rPr lang="fr-FR" sz="1200" b="1" dirty="0">
                <a:latin typeface="Arial Narrow" panose="020B0606020202030204" pitchFamily="34" charset="0"/>
              </a:rPr>
              <a:t>Les licences universitaires</a:t>
            </a:r>
          </a:p>
          <a:p>
            <a:pPr marL="692978" lvl="1" indent="-171450" algn="just">
              <a:buClr>
                <a:srgbClr val="00FFFF"/>
              </a:buClr>
              <a:buFont typeface="Arial" panose="020B0604020202020204" pitchFamily="34" charset="0"/>
              <a:buChar char="•"/>
            </a:pPr>
            <a:r>
              <a:rPr lang="fr-FR" sz="1200" dirty="0">
                <a:latin typeface="Arial Narrow" panose="020B0606020202030204" pitchFamily="34" charset="0"/>
              </a:rPr>
              <a:t>Les licences (3 ans) sont accessibles aux bacheliers STMG ayant une solide culture générale et un goût pour l'abstraction. Ils peuvent s'inscrire en administration économique et sociale, qui comporte des matières déjà étudiées au lycée (droit, économie, gestion et sciences sociales), en gestion ou en économie et gestion.</a:t>
            </a:r>
          </a:p>
          <a:p>
            <a:pPr marL="692978" lvl="1" indent="-171450" algn="just">
              <a:buClr>
                <a:srgbClr val="00FFFF"/>
              </a:buClr>
              <a:buFont typeface="Arial" panose="020B0604020202020204" pitchFamily="34" charset="0"/>
              <a:buChar char="•"/>
            </a:pPr>
            <a:r>
              <a:rPr lang="fr-FR" sz="1200" dirty="0">
                <a:latin typeface="Arial Narrow" panose="020B0606020202030204" pitchFamily="34" charset="0"/>
              </a:rPr>
              <a:t>La licence d'économie suppose des compétences en mathématiques.</a:t>
            </a:r>
          </a:p>
          <a:p>
            <a:pPr marL="692978" lvl="1" indent="-171450" algn="just">
              <a:buClr>
                <a:srgbClr val="00FFFF"/>
              </a:buClr>
              <a:buFont typeface="Arial" panose="020B0604020202020204" pitchFamily="34" charset="0"/>
              <a:buChar char="•"/>
            </a:pPr>
            <a:r>
              <a:rPr lang="fr-FR" sz="1200" dirty="0">
                <a:latin typeface="Arial Narrow" panose="020B0606020202030204" pitchFamily="34" charset="0"/>
              </a:rPr>
              <a:t>Les licences de sciences humaines requièrent un bon esprit de synthèse, des qualités d'expression et une aisance à manipuler les concepts.</a:t>
            </a:r>
          </a:p>
          <a:p>
            <a:pPr algn="just">
              <a:buClr>
                <a:srgbClr val="0499EC"/>
              </a:buClr>
            </a:pPr>
            <a:r>
              <a:rPr lang="fr-FR" sz="2000" dirty="0">
                <a:latin typeface="Freestyle Script" panose="030804020302050B0404" pitchFamily="66" charset="0"/>
              </a:rPr>
              <a:t>Mais aussi :</a:t>
            </a:r>
          </a:p>
          <a:p>
            <a:pPr marL="171450" indent="-171450" algn="just">
              <a:buClr>
                <a:srgbClr val="0499EC"/>
              </a:buClr>
              <a:buFont typeface="Wingdings" panose="05000000000000000000" pitchFamily="2" charset="2"/>
              <a:buChar char="ü"/>
            </a:pPr>
            <a:r>
              <a:rPr lang="fr-FR" sz="1200" dirty="0">
                <a:latin typeface="Arial Narrow" panose="020B0606020202030204" pitchFamily="34" charset="0"/>
              </a:rPr>
              <a:t>Les classes préparatoires aux Ecoles de Commerce comme celle du Lycée des Eaux-Claires de Grenoble</a:t>
            </a:r>
          </a:p>
        </p:txBody>
      </p:sp>
      <p:sp>
        <p:nvSpPr>
          <p:cNvPr id="14" name="ZoneTexte 13"/>
          <p:cNvSpPr txBox="1"/>
          <p:nvPr/>
        </p:nvSpPr>
        <p:spPr>
          <a:xfrm>
            <a:off x="180231" y="40570"/>
            <a:ext cx="1465145" cy="1738938"/>
          </a:xfrm>
          <a:prstGeom prst="rect">
            <a:avLst/>
          </a:prstGeom>
          <a:noFill/>
        </p:spPr>
        <p:txBody>
          <a:bodyPr wrap="none" rtlCol="0">
            <a:spAutoFit/>
          </a:bodyPr>
          <a:lstStyle/>
          <a:p>
            <a:r>
              <a:rPr lang="fr-FR" sz="2800" dirty="0">
                <a:solidFill>
                  <a:srgbClr val="99FFCC"/>
                </a:solidFill>
              </a:rPr>
              <a:t>L</a:t>
            </a:r>
            <a:r>
              <a:rPr lang="fr-FR" dirty="0">
                <a:solidFill>
                  <a:schemeClr val="bg1"/>
                </a:solidFill>
              </a:rPr>
              <a:t>ycée </a:t>
            </a:r>
          </a:p>
          <a:p>
            <a:endParaRPr lang="fr-FR" sz="1200" dirty="0">
              <a:solidFill>
                <a:srgbClr val="99FFCC"/>
              </a:solidFill>
            </a:endParaRPr>
          </a:p>
          <a:p>
            <a:r>
              <a:rPr lang="fr-FR" sz="2800" dirty="0">
                <a:solidFill>
                  <a:srgbClr val="99FFCC"/>
                </a:solidFill>
              </a:rPr>
              <a:t>C</a:t>
            </a:r>
            <a:r>
              <a:rPr lang="fr-FR" dirty="0">
                <a:solidFill>
                  <a:schemeClr val="bg1"/>
                </a:solidFill>
              </a:rPr>
              <a:t>harles</a:t>
            </a:r>
          </a:p>
          <a:p>
            <a:endParaRPr lang="fr-FR" sz="1100" dirty="0">
              <a:solidFill>
                <a:schemeClr val="bg1"/>
              </a:solidFill>
            </a:endParaRPr>
          </a:p>
          <a:p>
            <a:r>
              <a:rPr lang="fr-FR" sz="2800" dirty="0">
                <a:solidFill>
                  <a:srgbClr val="99FFCC"/>
                </a:solidFill>
              </a:rPr>
              <a:t>B</a:t>
            </a:r>
            <a:r>
              <a:rPr lang="fr-FR" dirty="0">
                <a:solidFill>
                  <a:schemeClr val="bg1"/>
                </a:solidFill>
              </a:rPr>
              <a:t>audelaire</a:t>
            </a:r>
            <a:r>
              <a:rPr lang="fr-FR" dirty="0"/>
              <a:t> </a:t>
            </a:r>
          </a:p>
        </p:txBody>
      </p:sp>
      <p:sp>
        <p:nvSpPr>
          <p:cNvPr id="8" name="Rectangle à coins arrondis 7"/>
          <p:cNvSpPr/>
          <p:nvPr/>
        </p:nvSpPr>
        <p:spPr>
          <a:xfrm>
            <a:off x="236645" y="3547606"/>
            <a:ext cx="1508451" cy="6820958"/>
          </a:xfrm>
          <a:prstGeom prst="roundRect">
            <a:avLst>
              <a:gd name="adj" fmla="val 50000"/>
            </a:avLst>
          </a:prstGeom>
          <a:gradFill>
            <a:gsLst>
              <a:gs pos="71500">
                <a:srgbClr val="73C1F1"/>
              </a:gs>
              <a:gs pos="99000">
                <a:srgbClr val="0499EC"/>
              </a:gs>
              <a:gs pos="44000">
                <a:schemeClr val="accent1">
                  <a:tint val="23500"/>
                  <a:satMod val="160000"/>
                </a:schemeClr>
              </a:gs>
            </a:gsLst>
            <a:lin ang="5400000" scaled="0"/>
          </a:gra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spcCol="0" rtlCol="0" anchor="ctr"/>
          <a:lstStyle/>
          <a:p>
            <a:pPr algn="ctr"/>
            <a:endParaRPr lang="fr-FR">
              <a:solidFill>
                <a:srgbClr val="009999"/>
              </a:solidFill>
            </a:endParaRPr>
          </a:p>
        </p:txBody>
      </p:sp>
      <p:pic>
        <p:nvPicPr>
          <p:cNvPr id="9" name="Image 8"/>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22000" contrast="40000"/>
                    </a14:imgEffect>
                  </a14:imgLayer>
                </a14:imgProps>
              </a:ext>
              <a:ext uri="{28A0092B-C50C-407E-A947-70E740481C1C}">
                <a14:useLocalDpi xmlns:a14="http://schemas.microsoft.com/office/drawing/2010/main" val="0"/>
              </a:ext>
            </a:extLst>
          </a:blip>
          <a:srcRect l="10346" t="2289" r="10346" b="15864"/>
          <a:stretch/>
        </p:blipFill>
        <p:spPr>
          <a:xfrm>
            <a:off x="323773" y="8962329"/>
            <a:ext cx="1334194" cy="1289265"/>
          </a:xfrm>
          <a:prstGeom prst="ellipse">
            <a:avLst/>
          </a:prstGeom>
          <a:ln>
            <a:noFill/>
          </a:ln>
          <a:effectLst>
            <a:glow rad="203200">
              <a:srgbClr val="0499EC">
                <a:alpha val="36000"/>
              </a:srgbClr>
            </a:glow>
            <a:outerShdw blurRad="44450" dist="27940" dir="5400000" algn="ctr">
              <a:srgbClr val="000000">
                <a:alpha val="32000"/>
              </a:srgbClr>
            </a:outerShdw>
            <a:softEdge rad="0"/>
          </a:effectLst>
          <a:scene3d>
            <a:camera prst="orthographicFront"/>
            <a:lightRig rig="threePt" dir="t"/>
          </a:scene3d>
          <a:sp3d contourW="12700">
            <a:contourClr>
              <a:schemeClr val="bg1"/>
            </a:contourClr>
          </a:sp3d>
        </p:spPr>
      </p:pic>
      <p:sp>
        <p:nvSpPr>
          <p:cNvPr id="10" name="Titre 1"/>
          <p:cNvSpPr txBox="1">
            <a:spLocks/>
          </p:cNvSpPr>
          <p:nvPr/>
        </p:nvSpPr>
        <p:spPr>
          <a:xfrm rot="16200000">
            <a:off x="-3062427" y="5691025"/>
            <a:ext cx="8101756" cy="1508451"/>
          </a:xfrm>
          <a:prstGeom prst="rect">
            <a:avLst/>
          </a:prstGeom>
        </p:spPr>
        <p:txBody>
          <a:bodyPr vert="horz" lIns="104306" tIns="52153" rIns="104306" bIns="52153" rtlCol="0" anchor="ctr">
            <a:noAutofit/>
          </a:bodyPr>
          <a:lstStyle>
            <a:lvl1pPr algn="ctr" defTabSz="1043056" rtl="0" eaLnBrk="1" latinLnBrk="0" hangingPunct="1">
              <a:spcBef>
                <a:spcPct val="0"/>
              </a:spcBef>
              <a:buNone/>
              <a:defRPr sz="5000" kern="1200">
                <a:solidFill>
                  <a:schemeClr val="tx1"/>
                </a:solidFill>
                <a:latin typeface="+mj-lt"/>
                <a:ea typeface="+mj-ea"/>
                <a:cs typeface="+mj-cs"/>
              </a:defRPr>
            </a:lvl1pPr>
          </a:lstStyle>
          <a:p>
            <a:r>
              <a:rPr lang="fr-FR" sz="4000" dirty="0">
                <a:solidFill>
                  <a:srgbClr val="0499EC"/>
                </a:solidFill>
              </a:rPr>
              <a:t>GESTION &amp; FINANCES</a:t>
            </a:r>
          </a:p>
        </p:txBody>
      </p:sp>
    </p:spTree>
    <p:extLst>
      <p:ext uri="{BB962C8B-B14F-4D97-AF65-F5344CB8AC3E}">
        <p14:creationId xmlns:p14="http://schemas.microsoft.com/office/powerpoint/2010/main" val="411067312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380</Words>
  <Application>Microsoft Office PowerPoint</Application>
  <PresentationFormat>Personnalisé</PresentationFormat>
  <Paragraphs>41</Paragraphs>
  <Slides>1</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vt:i4>
      </vt:variant>
    </vt:vector>
  </HeadingPairs>
  <TitlesOfParts>
    <vt:vector size="7" baseType="lpstr">
      <vt:lpstr>Arial</vt:lpstr>
      <vt:lpstr>Arial Narrow</vt:lpstr>
      <vt:lpstr>Calibri</vt:lpstr>
      <vt:lpstr>Freestyle Script</vt:lpstr>
      <vt:lpstr>Wingdings</vt:lpstr>
      <vt:lpstr>Thème Office</vt:lpstr>
      <vt:lpstr>GESTION FINANCES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HUMANITÉS, LITTÉRATURE &amp; PHILOSOPHIE</dc:title>
  <dc:creator>secret2</dc:creator>
  <cp:lastModifiedBy>Irina Egorova-Legon</cp:lastModifiedBy>
  <cp:revision>9</cp:revision>
  <cp:lastPrinted>2021-02-22T12:29:00Z</cp:lastPrinted>
  <dcterms:created xsi:type="dcterms:W3CDTF">2021-02-22T12:05:27Z</dcterms:created>
  <dcterms:modified xsi:type="dcterms:W3CDTF">2024-03-03T16:49:12Z</dcterms:modified>
</cp:coreProperties>
</file>