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61263" cy="10693400"/>
  <p:notesSz cx="6662738" cy="9926638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99EC"/>
    <a:srgbClr val="0094C8"/>
    <a:srgbClr val="009999"/>
    <a:srgbClr val="C5FFE2"/>
    <a:srgbClr val="99FFCC"/>
    <a:srgbClr val="19AB85"/>
    <a:srgbClr val="B1BE06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2252" y="28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91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1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111436" y="571801"/>
            <a:ext cx="1275964" cy="12163743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548" y="571801"/>
            <a:ext cx="3701869" cy="12163743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84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89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288" y="4532321"/>
            <a:ext cx="6427074" cy="233918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27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548" y="3326836"/>
            <a:ext cx="2488916" cy="940870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898485" y="3326836"/>
            <a:ext cx="2488916" cy="940870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81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4" y="2393639"/>
            <a:ext cx="3340871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43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337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07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4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7" cy="91265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4" cy="731458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32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060" y="7485381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060" y="8369073"/>
            <a:ext cx="4536758" cy="125498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890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2495129"/>
            <a:ext cx="6805137" cy="7057149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10FC1-3F1D-4CEF-88A3-89BAD37EBF6B}" type="datetimeFigureOut">
              <a:rPr lang="fr-FR" smtClean="0"/>
              <a:t>03/03/2024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240F4-548D-46AE-B3D0-14EA1BCD1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20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236645" y="3547606"/>
            <a:ext cx="1508451" cy="682095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sz="160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rot="16200000">
            <a:off x="-2413903" y="6198155"/>
            <a:ext cx="6809550" cy="1508451"/>
          </a:xfrm>
        </p:spPr>
        <p:txBody>
          <a:bodyPr>
            <a:noAutofit/>
          </a:bodyPr>
          <a:lstStyle/>
          <a:p>
            <a:r>
              <a:rPr lang="fr-FR" sz="4000" dirty="0">
                <a:solidFill>
                  <a:srgbClr val="0094C8"/>
                </a:solidFill>
              </a:rPr>
              <a:t>SYSTÈMES D’INFORMATION</a:t>
            </a:r>
            <a:br>
              <a:rPr lang="fr-FR" sz="4000" dirty="0">
                <a:solidFill>
                  <a:srgbClr val="0094C8"/>
                </a:solidFill>
              </a:rPr>
            </a:br>
            <a:r>
              <a:rPr lang="fr-FR" sz="4000" dirty="0">
                <a:solidFill>
                  <a:srgbClr val="0094C8"/>
                </a:solidFill>
              </a:rPr>
              <a:t>DE GESTION</a:t>
            </a:r>
          </a:p>
        </p:txBody>
      </p:sp>
      <p:pic>
        <p:nvPicPr>
          <p:cNvPr id="4" name="Image 3" descr="Graphique abstrait «design capsules» en vert, gris et bleu.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821" b="30075"/>
          <a:stretch/>
        </p:blipFill>
        <p:spPr>
          <a:xfrm rot="5400000" flipV="1">
            <a:off x="446251" y="-434845"/>
            <a:ext cx="3536201" cy="4428705"/>
          </a:xfrm>
          <a:prstGeom prst="rect">
            <a:avLst/>
          </a:prstGeom>
        </p:spPr>
      </p:pic>
      <p:pic>
        <p:nvPicPr>
          <p:cNvPr id="5" name="Image 4" descr="Graphique abstrait «design capsules» en vert, gris et bleu.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21" b="43015"/>
          <a:stretch/>
        </p:blipFill>
        <p:spPr>
          <a:xfrm rot="16200000" flipV="1">
            <a:off x="4582311" y="7696803"/>
            <a:ext cx="2988838" cy="300435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870678" y="1674292"/>
            <a:ext cx="5534091" cy="6814854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marL="531813" algn="just"/>
            <a:r>
              <a:rPr lang="fr-FR" sz="1200" dirty="0">
                <a:latin typeface="Arial Narrow" panose="020B0606020202030204" pitchFamily="34" charset="0"/>
              </a:rPr>
              <a:t>Dans la continuité du travail conduit en classe de première en sciences de gestion et numérique, le programme de </a:t>
            </a:r>
            <a:r>
              <a:rPr lang="fr-FR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l’enseignement spécifique </a:t>
            </a:r>
            <a:r>
              <a:rPr lang="fr-FR" sz="1800" dirty="0">
                <a:solidFill>
                  <a:srgbClr val="0499EC"/>
                </a:solidFill>
                <a:latin typeface="Freestyle Script" panose="030804020302050B0404" pitchFamily="66" charset="0"/>
              </a:rPr>
              <a:t>« Systèmes d’information de gestion » </a:t>
            </a:r>
            <a:r>
              <a:rPr lang="fr-FR" sz="1200" dirty="0">
                <a:latin typeface="Arial Narrow" panose="020B0606020202030204" pitchFamily="34" charset="0"/>
              </a:rPr>
              <a:t>est composé de </a:t>
            </a:r>
            <a:r>
              <a:rPr lang="fr-FR" sz="1200" b="1" dirty="0">
                <a:latin typeface="Arial Narrow" panose="020B0606020202030204" pitchFamily="34" charset="0"/>
              </a:rPr>
              <a:t>quatre thèmes </a:t>
            </a:r>
            <a:r>
              <a:rPr lang="fr-FR" sz="1200" dirty="0">
                <a:latin typeface="Arial Narrow" panose="020B0606020202030204" pitchFamily="34" charset="0"/>
              </a:rPr>
              <a:t>déclinés en questions de gestion qui structurent l’enseignement.</a:t>
            </a:r>
          </a:p>
          <a:p>
            <a:pPr marL="531813" algn="just"/>
            <a:endParaRPr lang="fr-FR" sz="1200" dirty="0">
              <a:latin typeface="Arial Narrow" panose="020B0606020202030204" pitchFamily="34" charset="0"/>
            </a:endParaRPr>
          </a:p>
          <a:p>
            <a:pPr marL="531813" algn="just"/>
            <a:r>
              <a:rPr lang="fr-FR" sz="1200" dirty="0">
                <a:latin typeface="Arial Narrow" panose="020B0606020202030204" pitchFamily="34" charset="0"/>
              </a:rPr>
              <a:t>La mise en œuvre d’une démarche technologique est généralisée sous la forme de </a:t>
            </a:r>
            <a:r>
              <a:rPr lang="fr-FR" sz="1200" b="1" dirty="0">
                <a:latin typeface="Arial Narrow" panose="020B0606020202030204" pitchFamily="34" charset="0"/>
              </a:rPr>
              <a:t>situations de gestion réelles ou simulées </a:t>
            </a:r>
            <a:r>
              <a:rPr lang="fr-FR" sz="1200" dirty="0">
                <a:latin typeface="Arial Narrow" panose="020B0606020202030204" pitchFamily="34" charset="0"/>
              </a:rPr>
              <a:t>dans des environnements numériques variés. </a:t>
            </a:r>
          </a:p>
          <a:p>
            <a:pPr marL="531813" algn="just"/>
            <a:endParaRPr lang="fr-FR" sz="1200" dirty="0">
              <a:latin typeface="Arial Narrow" panose="020B0606020202030204" pitchFamily="34" charset="0"/>
            </a:endParaRPr>
          </a:p>
          <a:p>
            <a:pPr marL="531813" algn="just"/>
            <a:r>
              <a:rPr lang="fr-FR" sz="1200" dirty="0">
                <a:latin typeface="Arial Narrow" panose="020B0606020202030204" pitchFamily="34" charset="0"/>
              </a:rPr>
              <a:t>Réseau, intranet, internet, messagerie, sites web collaboratifs, développement d’outils logiciels, bases de données sont autant de notions abordées en Terminale SIG.</a:t>
            </a:r>
          </a:p>
          <a:p>
            <a:pPr algn="just"/>
            <a:endParaRPr lang="fr-FR" sz="1200" dirty="0">
              <a:latin typeface="Arial Narrow" panose="020B0606020202030204" pitchFamily="34" charset="0"/>
            </a:endParaRPr>
          </a:p>
          <a:p>
            <a:pPr algn="just"/>
            <a:endParaRPr lang="fr-FR" sz="1200" dirty="0">
              <a:latin typeface="Arial Narrow" panose="020B0606020202030204" pitchFamily="34" charset="0"/>
            </a:endParaRPr>
          </a:p>
          <a:p>
            <a:pPr algn="just"/>
            <a:r>
              <a:rPr lang="fr-FR" sz="1400" b="1" dirty="0">
                <a:solidFill>
                  <a:srgbClr val="0499EC"/>
                </a:solidFill>
                <a:latin typeface="Arial Narrow" panose="020B0606020202030204" pitchFamily="34" charset="0"/>
              </a:rPr>
              <a:t>Les quatre thèmes de l’enseignement spécifique SIG</a:t>
            </a:r>
          </a:p>
          <a:p>
            <a:pPr algn="just"/>
            <a:endParaRPr lang="fr-FR" sz="1400" b="1" dirty="0">
              <a:solidFill>
                <a:srgbClr val="0499EC"/>
              </a:solidFill>
              <a:latin typeface="Arial Narrow" panose="020B0606020202030204" pitchFamily="34" charset="0"/>
            </a:endParaRPr>
          </a:p>
          <a:p>
            <a:pPr algn="just">
              <a:buClr>
                <a:srgbClr val="0499EC"/>
              </a:buClr>
            </a:pPr>
            <a:r>
              <a:rPr lang="fr-FR" sz="1200" dirty="0">
                <a:latin typeface="Arial Narrow" panose="020B0606020202030204" pitchFamily="34" charset="0"/>
              </a:rPr>
              <a:t>Les élèves de terminale SIG étudieront le fonctionnement des systèmes informatiques permettant à une organisation (entreprise, administration ou association) de gérer et de communiquer ses données.</a:t>
            </a:r>
          </a:p>
          <a:p>
            <a:pPr algn="just">
              <a:buClr>
                <a:srgbClr val="0499EC"/>
              </a:buClr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Organisation et numérisation</a:t>
            </a:r>
          </a:p>
          <a:p>
            <a:pPr marL="692978" lvl="1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Comment l’organisation se structure-t-elle pour gérer l’information ?</a:t>
            </a:r>
          </a:p>
          <a:p>
            <a:pPr marL="692978" lvl="1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Les évolutions numériques sont-elles exemptes de risques ?</a:t>
            </a:r>
          </a:p>
          <a:p>
            <a:pPr lvl="1" algn="just">
              <a:buClr>
                <a:srgbClr val="00FFFF"/>
              </a:buClr>
            </a:pPr>
            <a:endParaRPr lang="fr-FR" sz="1200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Management du système d’information et performance</a:t>
            </a:r>
          </a:p>
          <a:p>
            <a:pPr marL="692978" lvl="1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Comment la fonction SI accompagne-t-elle les choix de l’organisation ?</a:t>
            </a:r>
          </a:p>
          <a:p>
            <a:pPr marL="692978" lvl="1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En quoi un projet de système d’information est-il une réponse au besoin d’évolution de l’organisation ?</a:t>
            </a:r>
          </a:p>
          <a:p>
            <a:pPr lvl="1" algn="just">
              <a:buClr>
                <a:srgbClr val="00FFFF"/>
              </a:buClr>
            </a:pPr>
            <a:endParaRPr lang="fr-FR" sz="1200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Information, action et décision</a:t>
            </a:r>
          </a:p>
          <a:p>
            <a:pPr marL="692978" lvl="1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Comment peut-on produire de l’information à partir de données ?</a:t>
            </a:r>
          </a:p>
          <a:p>
            <a:pPr marL="692978" lvl="1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La résolution de tous les problèmes de gestion est-elle automatisable ?</a:t>
            </a:r>
          </a:p>
          <a:p>
            <a:pPr lvl="1" algn="just">
              <a:buClr>
                <a:srgbClr val="00FFFF"/>
              </a:buClr>
            </a:pPr>
            <a:endParaRPr lang="fr-FR" sz="1200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Système d’information et échange.</a:t>
            </a:r>
          </a:p>
          <a:p>
            <a:pPr marL="692978" lvl="1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La standardisation favorise-t-elle la circulation des informations ?</a:t>
            </a:r>
          </a:p>
          <a:p>
            <a:pPr marL="692978" lvl="1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Comment les technologies réseaux répondent-elles aux besoins de collaboration ?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80231" y="40570"/>
            <a:ext cx="1465145" cy="1738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99FFCC"/>
                </a:solidFill>
              </a:rPr>
              <a:t>L</a:t>
            </a:r>
            <a:r>
              <a:rPr lang="fr-FR" dirty="0">
                <a:solidFill>
                  <a:schemeClr val="bg1"/>
                </a:solidFill>
              </a:rPr>
              <a:t>ycée </a:t>
            </a:r>
          </a:p>
          <a:p>
            <a:endParaRPr lang="fr-FR" sz="1200" dirty="0">
              <a:solidFill>
                <a:srgbClr val="99FFCC"/>
              </a:solidFill>
            </a:endParaRPr>
          </a:p>
          <a:p>
            <a:r>
              <a:rPr lang="fr-FR" sz="2800" dirty="0">
                <a:solidFill>
                  <a:srgbClr val="99FFCC"/>
                </a:solidFill>
              </a:rPr>
              <a:t>C</a:t>
            </a:r>
            <a:r>
              <a:rPr lang="fr-FR" dirty="0">
                <a:solidFill>
                  <a:schemeClr val="bg1"/>
                </a:solidFill>
              </a:rPr>
              <a:t>harles</a:t>
            </a:r>
          </a:p>
          <a:p>
            <a:endParaRPr lang="fr-FR" sz="1100" dirty="0">
              <a:solidFill>
                <a:schemeClr val="bg1"/>
              </a:solidFill>
            </a:endParaRPr>
          </a:p>
          <a:p>
            <a:r>
              <a:rPr lang="fr-FR" sz="2800" dirty="0">
                <a:solidFill>
                  <a:srgbClr val="99FFCC"/>
                </a:solidFill>
              </a:rPr>
              <a:t>B</a:t>
            </a:r>
            <a:r>
              <a:rPr lang="fr-FR" dirty="0">
                <a:solidFill>
                  <a:schemeClr val="bg1"/>
                </a:solidFill>
              </a:rPr>
              <a:t>audelaire</a:t>
            </a:r>
            <a:r>
              <a:rPr lang="fr-FR" dirty="0"/>
              <a:t> 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36645" y="3547606"/>
            <a:ext cx="1508451" cy="6820958"/>
          </a:xfrm>
          <a:prstGeom prst="roundRect">
            <a:avLst>
              <a:gd name="adj" fmla="val 50000"/>
            </a:avLst>
          </a:prstGeom>
          <a:gradFill>
            <a:gsLst>
              <a:gs pos="71500">
                <a:srgbClr val="73C1F1"/>
              </a:gs>
              <a:gs pos="99000">
                <a:srgbClr val="0499EC"/>
              </a:gs>
              <a:gs pos="44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>
              <a:solidFill>
                <a:srgbClr val="009999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2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46" t="2289" r="10346" b="15864"/>
          <a:stretch/>
        </p:blipFill>
        <p:spPr>
          <a:xfrm>
            <a:off x="323773" y="8962329"/>
            <a:ext cx="1334194" cy="1289265"/>
          </a:xfrm>
          <a:prstGeom prst="ellipse">
            <a:avLst/>
          </a:prstGeom>
          <a:ln>
            <a:noFill/>
          </a:ln>
          <a:effectLst>
            <a:glow rad="203200">
              <a:srgbClr val="0499EC">
                <a:alpha val="36000"/>
              </a:srgbClr>
            </a:glow>
            <a:outerShdw blurRad="44450" dist="27940" dir="5400000" algn="ctr">
              <a:srgbClr val="000000">
                <a:alpha val="32000"/>
              </a:srgbClr>
            </a:outerShd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</p:pic>
      <p:sp>
        <p:nvSpPr>
          <p:cNvPr id="10" name="Titre 1"/>
          <p:cNvSpPr txBox="1">
            <a:spLocks/>
          </p:cNvSpPr>
          <p:nvPr/>
        </p:nvSpPr>
        <p:spPr>
          <a:xfrm rot="16200000">
            <a:off x="-3062427" y="5691025"/>
            <a:ext cx="8101756" cy="1508451"/>
          </a:xfrm>
          <a:prstGeom prst="rect">
            <a:avLst/>
          </a:prstGeom>
        </p:spPr>
        <p:txBody>
          <a:bodyPr vert="horz" lIns="104306" tIns="52153" rIns="104306" bIns="52153" rtlCol="0" anchor="ctr">
            <a:noAutofit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0094C8"/>
                </a:solidFill>
              </a:rPr>
              <a:t>SYSTÈMES D’INFORMATION</a:t>
            </a:r>
            <a:br>
              <a:rPr lang="fr-FR" sz="3200" dirty="0">
                <a:solidFill>
                  <a:srgbClr val="0094C8"/>
                </a:solidFill>
              </a:rPr>
            </a:br>
            <a:r>
              <a:rPr lang="fr-FR" sz="3200" dirty="0">
                <a:solidFill>
                  <a:srgbClr val="0094C8"/>
                </a:solidFill>
              </a:rPr>
              <a:t>DE GESTION</a:t>
            </a:r>
            <a:endParaRPr lang="fr-FR" sz="3200" dirty="0">
              <a:solidFill>
                <a:srgbClr val="0499E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73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236645" y="3547606"/>
            <a:ext cx="1508451" cy="682095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sz="160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rot="16200000">
            <a:off x="-2413903" y="6198155"/>
            <a:ext cx="6809550" cy="1508451"/>
          </a:xfrm>
        </p:spPr>
        <p:txBody>
          <a:bodyPr>
            <a:noAutofit/>
          </a:bodyPr>
          <a:lstStyle/>
          <a:p>
            <a:r>
              <a:rPr lang="fr-FR" sz="4000" dirty="0">
                <a:solidFill>
                  <a:srgbClr val="0094C8"/>
                </a:solidFill>
              </a:rPr>
              <a:t>SYSTÈMES D’INFORMATION</a:t>
            </a:r>
            <a:br>
              <a:rPr lang="fr-FR" sz="4000" dirty="0">
                <a:solidFill>
                  <a:srgbClr val="0094C8"/>
                </a:solidFill>
              </a:rPr>
            </a:br>
            <a:r>
              <a:rPr lang="fr-FR" sz="4000" dirty="0">
                <a:solidFill>
                  <a:srgbClr val="0094C8"/>
                </a:solidFill>
              </a:rPr>
              <a:t>DE GESTION</a:t>
            </a:r>
          </a:p>
        </p:txBody>
      </p:sp>
      <p:pic>
        <p:nvPicPr>
          <p:cNvPr id="4" name="Image 3" descr="Graphique abstrait «design capsules» en vert, gris et bleu.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821" b="30075"/>
          <a:stretch/>
        </p:blipFill>
        <p:spPr>
          <a:xfrm rot="5400000" flipV="1">
            <a:off x="446251" y="-434845"/>
            <a:ext cx="3536201" cy="4428705"/>
          </a:xfrm>
          <a:prstGeom prst="rect">
            <a:avLst/>
          </a:prstGeom>
        </p:spPr>
      </p:pic>
      <p:pic>
        <p:nvPicPr>
          <p:cNvPr id="5" name="Image 4" descr="Graphique abstrait «design capsules» en vert, gris et bleu.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21" b="43015"/>
          <a:stretch/>
        </p:blipFill>
        <p:spPr>
          <a:xfrm rot="16200000" flipV="1">
            <a:off x="4582311" y="7696803"/>
            <a:ext cx="2988838" cy="300435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412479" y="738188"/>
            <a:ext cx="5008046" cy="8969290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lvl="1" algn="just">
              <a:buClr>
                <a:srgbClr val="0499EC"/>
              </a:buClr>
            </a:pPr>
            <a:endParaRPr lang="fr-FR" sz="1200" dirty="0">
              <a:latin typeface="Arial Narrow" panose="020B0606020202030204" pitchFamily="34" charset="0"/>
            </a:endParaRPr>
          </a:p>
          <a:p>
            <a:pPr algn="just"/>
            <a:r>
              <a:rPr lang="fr-FR" sz="1400" b="1" dirty="0">
                <a:solidFill>
                  <a:srgbClr val="0499EC"/>
                </a:solidFill>
                <a:latin typeface="Arial Narrow" panose="020B0606020202030204" pitchFamily="34" charset="0"/>
              </a:rPr>
              <a:t>Cet enseignement contribue</a:t>
            </a:r>
          </a:p>
          <a:p>
            <a:pPr algn="just"/>
            <a:endParaRPr lang="fr-FR" sz="1400" b="1" dirty="0">
              <a:solidFill>
                <a:srgbClr val="0499EC"/>
              </a:solidFill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latin typeface="Arial Narrow" panose="020B0606020202030204" pitchFamily="34" charset="0"/>
              </a:rPr>
              <a:t>à consolider des pratiques des outils souvent intuitives ;</a:t>
            </a:r>
          </a:p>
          <a:p>
            <a:pPr algn="just">
              <a:buClr>
                <a:srgbClr val="0499EC"/>
              </a:buClr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latin typeface="Arial Narrow" panose="020B0606020202030204" pitchFamily="34" charset="0"/>
              </a:rPr>
              <a:t>à la maîtrise des fondamentaux des bases de données ;</a:t>
            </a:r>
          </a:p>
          <a:p>
            <a:pPr algn="just">
              <a:buClr>
                <a:srgbClr val="0499EC"/>
              </a:buClr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latin typeface="Arial Narrow" panose="020B0606020202030204" pitchFamily="34" charset="0"/>
              </a:rPr>
              <a:t>à l’initiation à la programmation et à l’approche des réseaux ;</a:t>
            </a:r>
          </a:p>
          <a:p>
            <a:pPr algn="just">
              <a:buClr>
                <a:srgbClr val="0499EC"/>
              </a:buClr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latin typeface="Arial Narrow" panose="020B0606020202030204" pitchFamily="34" charset="0"/>
              </a:rPr>
              <a:t>à adopter une attitude responsable lors de l'usage des technologies de l’information et de la communication ;</a:t>
            </a:r>
          </a:p>
          <a:p>
            <a:pPr algn="just">
              <a:buClr>
                <a:srgbClr val="0499EC"/>
              </a:buClr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latin typeface="Arial Narrow" panose="020B0606020202030204" pitchFamily="34" charset="0"/>
              </a:rPr>
              <a:t>à accéder à une culture numérique solide grâce à la diversité des points de vue qu’il développe sur les différents domaines de la gestion.</a:t>
            </a: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endParaRPr lang="fr-FR" sz="1200" dirty="0">
              <a:latin typeface="Arial Narrow" panose="020B0606020202030204" pitchFamily="34" charset="0"/>
            </a:endParaRPr>
          </a:p>
          <a:p>
            <a:pPr algn="just"/>
            <a:r>
              <a:rPr lang="fr-FR" sz="1400" b="1" dirty="0">
                <a:solidFill>
                  <a:srgbClr val="0499EC"/>
                </a:solidFill>
                <a:latin typeface="Arial Narrow" panose="020B0606020202030204" pitchFamily="34" charset="0"/>
              </a:rPr>
              <a:t>Le profil de l’élève</a:t>
            </a:r>
          </a:p>
          <a:p>
            <a:pPr algn="just"/>
            <a:endParaRPr lang="fr-FR" sz="1400" b="1" dirty="0">
              <a:solidFill>
                <a:srgbClr val="0499EC"/>
              </a:solidFill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latin typeface="Arial Narrow" panose="020B0606020202030204" pitchFamily="34" charset="0"/>
              </a:rPr>
              <a:t>Montrer de l’intérêt pour les progrès techniques et leur impact sur la société ;</a:t>
            </a:r>
          </a:p>
          <a:p>
            <a:pPr algn="just">
              <a:buClr>
                <a:srgbClr val="0499EC"/>
              </a:buClr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latin typeface="Arial Narrow" panose="020B0606020202030204" pitchFamily="34" charset="0"/>
              </a:rPr>
              <a:t>Manifester un sens de l’observation, de la curiosité et un esprit critique.</a:t>
            </a: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499EC"/>
              </a:buClr>
              <a:buFont typeface="Wingdings" panose="05000000000000000000" pitchFamily="2" charset="2"/>
              <a:buChar char="ü"/>
            </a:pPr>
            <a:endParaRPr lang="fr-FR" sz="1200" dirty="0">
              <a:latin typeface="Arial Narrow" panose="020B0606020202030204" pitchFamily="34" charset="0"/>
            </a:endParaRPr>
          </a:p>
          <a:p>
            <a:pPr algn="just"/>
            <a:r>
              <a:rPr lang="fr-FR" sz="1400" b="1" dirty="0">
                <a:solidFill>
                  <a:srgbClr val="0499EC"/>
                </a:solidFill>
                <a:latin typeface="Arial Narrow" panose="020B0606020202030204" pitchFamily="34" charset="0"/>
              </a:rPr>
              <a:t>Les poursuites d’études</a:t>
            </a:r>
          </a:p>
          <a:p>
            <a:pPr algn="just"/>
            <a:endParaRPr lang="fr-FR" sz="1400" b="1" dirty="0">
              <a:solidFill>
                <a:srgbClr val="0499EC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fr-FR" sz="1200" b="1" dirty="0">
                <a:latin typeface="Arial Narrow" panose="020B0606020202030204" pitchFamily="34" charset="0"/>
              </a:rPr>
              <a:t>Formations BAC +2 :</a:t>
            </a:r>
          </a:p>
          <a:p>
            <a:pPr algn="just"/>
            <a:endParaRPr lang="fr-FR" sz="1200" b="1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latin typeface="Arial Narrow" panose="020B0606020202030204" pitchFamily="34" charset="0"/>
              </a:rPr>
              <a:t>BTS Services informatiques aux organisations (SIO). C’est la voie la plus logique pour les diplômés d’un baccalauréat SIG.</a:t>
            </a: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endParaRPr lang="fr-FR" sz="1200" dirty="0">
              <a:latin typeface="Arial Narrow" panose="020B0606020202030204" pitchFamily="34" charset="0"/>
            </a:endParaRPr>
          </a:p>
          <a:p>
            <a:pPr algn="just"/>
            <a:r>
              <a:rPr lang="fr-FR" sz="1200" dirty="0">
                <a:latin typeface="Arial Narrow" panose="020B0606020202030204" pitchFamily="34" charset="0"/>
              </a:rPr>
              <a:t>	Deux spécialités :</a:t>
            </a:r>
          </a:p>
          <a:p>
            <a:pPr marL="1214506" lvl="2" indent="-171450" algn="just">
              <a:buClr>
                <a:srgbClr val="99FFCC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latin typeface="Arial Narrow" panose="020B0606020202030204" pitchFamily="34" charset="0"/>
              </a:rPr>
              <a:t>SLAM : Solutions logicielles et applications métiers</a:t>
            </a:r>
          </a:p>
          <a:p>
            <a:pPr marL="1214506" lvl="2" indent="-171450" algn="just">
              <a:buClr>
                <a:srgbClr val="99FFCC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latin typeface="Arial Narrow" panose="020B0606020202030204" pitchFamily="34" charset="0"/>
              </a:rPr>
              <a:t>SISR : Solutions d’infrastructure, systèmes</a:t>
            </a:r>
          </a:p>
          <a:p>
            <a:pPr marL="1214506" lvl="2" indent="-171450" algn="just">
              <a:buClr>
                <a:srgbClr val="99FFCC"/>
              </a:buClr>
              <a:buFont typeface="Arial" panose="020B0604020202020204" pitchFamily="34" charset="0"/>
              <a:buChar char="•"/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>
                <a:latin typeface="Arial Narrow" panose="020B0606020202030204" pitchFamily="34" charset="0"/>
              </a:rPr>
              <a:t>BUT </a:t>
            </a:r>
            <a:r>
              <a:rPr lang="fr-FR" sz="1200" dirty="0">
                <a:latin typeface="Arial Narrow" panose="020B0606020202030204" pitchFamily="34" charset="0"/>
              </a:rPr>
              <a:t>Informatique, Réseaux et télécommunication</a:t>
            </a: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endParaRPr lang="fr-FR" sz="1200" dirty="0">
              <a:latin typeface="Arial Narrow" panose="020B0606020202030204" pitchFamily="34" charset="0"/>
            </a:endParaRPr>
          </a:p>
          <a:p>
            <a:pPr algn="just"/>
            <a:r>
              <a:rPr lang="fr-FR" sz="1200" b="1" dirty="0">
                <a:latin typeface="Arial Narrow" panose="020B0606020202030204" pitchFamily="34" charset="0"/>
              </a:rPr>
              <a:t>Classes préparatoires aux Ecoles de Commerce :</a:t>
            </a:r>
          </a:p>
          <a:p>
            <a:pPr algn="just"/>
            <a:endParaRPr lang="fr-FR" sz="1200" b="1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latin typeface="Arial Narrow" panose="020B0606020202030204" pitchFamily="34" charset="0"/>
              </a:rPr>
              <a:t>CPGE Economiques et Commerciales</a:t>
            </a: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endParaRPr lang="fr-FR" sz="1200" dirty="0">
              <a:latin typeface="Arial Narrow" panose="020B0606020202030204" pitchFamily="34" charset="0"/>
            </a:endParaRPr>
          </a:p>
          <a:p>
            <a:pPr algn="just"/>
            <a:r>
              <a:rPr lang="fr-FR" sz="1200" b="1" dirty="0">
                <a:latin typeface="Arial Narrow" panose="020B0606020202030204" pitchFamily="34" charset="0"/>
              </a:rPr>
              <a:t>Filière universitaire :</a:t>
            </a:r>
          </a:p>
          <a:p>
            <a:pPr algn="just"/>
            <a:endParaRPr lang="fr-FR" sz="1200" b="1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latin typeface="Arial Narrow" panose="020B0606020202030204" pitchFamily="34" charset="0"/>
              </a:rPr>
              <a:t>Licence d’Informatique</a:t>
            </a: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endParaRPr lang="fr-FR" sz="1200" dirty="0">
              <a:latin typeface="Arial Narrow" panose="020B0606020202030204" pitchFamily="34" charset="0"/>
            </a:endParaRPr>
          </a:p>
          <a:p>
            <a:pPr marL="171450" indent="-171450" algn="just">
              <a:buClr>
                <a:srgbClr val="00FFFF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latin typeface="Arial Narrow" panose="020B0606020202030204" pitchFamily="34" charset="0"/>
              </a:rPr>
              <a:t>Licence Économie-gestion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80231" y="40570"/>
            <a:ext cx="1465145" cy="1738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99FFCC"/>
                </a:solidFill>
              </a:rPr>
              <a:t>L</a:t>
            </a:r>
            <a:r>
              <a:rPr lang="fr-FR" dirty="0">
                <a:solidFill>
                  <a:schemeClr val="bg1"/>
                </a:solidFill>
              </a:rPr>
              <a:t>ycée </a:t>
            </a:r>
          </a:p>
          <a:p>
            <a:endParaRPr lang="fr-FR" sz="1200" dirty="0">
              <a:solidFill>
                <a:srgbClr val="99FFCC"/>
              </a:solidFill>
            </a:endParaRPr>
          </a:p>
          <a:p>
            <a:r>
              <a:rPr lang="fr-FR" sz="2800" dirty="0">
                <a:solidFill>
                  <a:srgbClr val="99FFCC"/>
                </a:solidFill>
              </a:rPr>
              <a:t>C</a:t>
            </a:r>
            <a:r>
              <a:rPr lang="fr-FR" dirty="0">
                <a:solidFill>
                  <a:schemeClr val="bg1"/>
                </a:solidFill>
              </a:rPr>
              <a:t>harles</a:t>
            </a:r>
          </a:p>
          <a:p>
            <a:endParaRPr lang="fr-FR" sz="1100" dirty="0">
              <a:solidFill>
                <a:schemeClr val="bg1"/>
              </a:solidFill>
            </a:endParaRPr>
          </a:p>
          <a:p>
            <a:r>
              <a:rPr lang="fr-FR" sz="2800" dirty="0">
                <a:solidFill>
                  <a:srgbClr val="99FFCC"/>
                </a:solidFill>
              </a:rPr>
              <a:t>B</a:t>
            </a:r>
            <a:r>
              <a:rPr lang="fr-FR" dirty="0">
                <a:solidFill>
                  <a:schemeClr val="bg1"/>
                </a:solidFill>
              </a:rPr>
              <a:t>audelaire</a:t>
            </a:r>
            <a:r>
              <a:rPr lang="fr-FR" dirty="0"/>
              <a:t> 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36645" y="3547606"/>
            <a:ext cx="1508451" cy="6820958"/>
          </a:xfrm>
          <a:prstGeom prst="roundRect">
            <a:avLst>
              <a:gd name="adj" fmla="val 50000"/>
            </a:avLst>
          </a:prstGeom>
          <a:gradFill>
            <a:gsLst>
              <a:gs pos="71500">
                <a:srgbClr val="73C1F1"/>
              </a:gs>
              <a:gs pos="99000">
                <a:srgbClr val="0499EC"/>
              </a:gs>
              <a:gs pos="44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>
              <a:solidFill>
                <a:srgbClr val="009999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2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46" t="2289" r="10346" b="15864"/>
          <a:stretch/>
        </p:blipFill>
        <p:spPr>
          <a:xfrm>
            <a:off x="323773" y="8962329"/>
            <a:ext cx="1334194" cy="1289265"/>
          </a:xfrm>
          <a:prstGeom prst="ellipse">
            <a:avLst/>
          </a:prstGeom>
          <a:ln>
            <a:noFill/>
          </a:ln>
          <a:effectLst>
            <a:glow rad="203200">
              <a:srgbClr val="0499EC">
                <a:alpha val="36000"/>
              </a:srgbClr>
            </a:glow>
            <a:outerShdw blurRad="44450" dist="27940" dir="5400000" algn="ctr">
              <a:srgbClr val="000000">
                <a:alpha val="32000"/>
              </a:srgbClr>
            </a:outerShd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</p:pic>
      <p:sp>
        <p:nvSpPr>
          <p:cNvPr id="10" name="Titre 1"/>
          <p:cNvSpPr txBox="1">
            <a:spLocks/>
          </p:cNvSpPr>
          <p:nvPr/>
        </p:nvSpPr>
        <p:spPr>
          <a:xfrm rot="16200000">
            <a:off x="-3062427" y="5691025"/>
            <a:ext cx="8101756" cy="1508451"/>
          </a:xfrm>
          <a:prstGeom prst="rect">
            <a:avLst/>
          </a:prstGeom>
        </p:spPr>
        <p:txBody>
          <a:bodyPr vert="horz" lIns="104306" tIns="52153" rIns="104306" bIns="52153" rtlCol="0" anchor="ctr">
            <a:noAutofit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0094C8"/>
                </a:solidFill>
              </a:rPr>
              <a:t>SYSTÈMES D’INFORMATION</a:t>
            </a:r>
            <a:br>
              <a:rPr lang="fr-FR" sz="3200" dirty="0">
                <a:solidFill>
                  <a:srgbClr val="0094C8"/>
                </a:solidFill>
              </a:rPr>
            </a:br>
            <a:r>
              <a:rPr lang="fr-FR" sz="3200" dirty="0">
                <a:solidFill>
                  <a:srgbClr val="0094C8"/>
                </a:solidFill>
              </a:rPr>
              <a:t>DE GESTION</a:t>
            </a:r>
            <a:endParaRPr lang="fr-FR" sz="3200" dirty="0">
              <a:solidFill>
                <a:srgbClr val="0499E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3313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</Words>
  <Application>Microsoft Office PowerPoint</Application>
  <PresentationFormat>Personnalisé</PresentationFormat>
  <Paragraphs>84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Arial Narrow</vt:lpstr>
      <vt:lpstr>Calibri</vt:lpstr>
      <vt:lpstr>Freestyle Script</vt:lpstr>
      <vt:lpstr>Wingdings</vt:lpstr>
      <vt:lpstr>Thème Office</vt:lpstr>
      <vt:lpstr>SYSTÈMES D’INFORMATION DE GESTION</vt:lpstr>
      <vt:lpstr>SYSTÈMES D’INFORMATION DE GESTION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HUMANITÉS, LITTÉRATURE &amp; PHILOSOPHIE</dc:title>
  <dc:creator>secret2</dc:creator>
  <cp:lastModifiedBy>Irina Egorova-Legon</cp:lastModifiedBy>
  <cp:revision>16</cp:revision>
  <cp:lastPrinted>2021-02-22T12:29:00Z</cp:lastPrinted>
  <dcterms:created xsi:type="dcterms:W3CDTF">2021-02-22T12:05:27Z</dcterms:created>
  <dcterms:modified xsi:type="dcterms:W3CDTF">2024-03-03T16:50:37Z</dcterms:modified>
</cp:coreProperties>
</file>