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7561263" cy="10693400"/>
  <p:notesSz cx="6662738" cy="9926638"/>
  <p:defaultTextStyle>
    <a:defPPr>
      <a:defRPr lang="fr-FR"/>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99EC"/>
    <a:srgbClr val="0094C8"/>
    <a:srgbClr val="009999"/>
    <a:srgbClr val="C5FFE2"/>
    <a:srgbClr val="99FFCC"/>
    <a:srgbClr val="19AB85"/>
    <a:srgbClr val="B1BE06"/>
    <a:srgbClr val="99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2252" y="28"/>
      </p:cViewPr>
      <p:guideLst>
        <p:guide orient="horz" pos="3368"/>
        <p:guide pos="238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67095" y="3321887"/>
            <a:ext cx="6427074" cy="2292150"/>
          </a:xfrm>
        </p:spPr>
        <p:txBody>
          <a:bodyPr/>
          <a:lstStyle/>
          <a:p>
            <a:r>
              <a:rPr lang="fr-FR"/>
              <a:t>Modifiez le style du titre</a:t>
            </a:r>
          </a:p>
        </p:txBody>
      </p:sp>
      <p:sp>
        <p:nvSpPr>
          <p:cNvPr id="3" name="Sous-titre 2"/>
          <p:cNvSpPr>
            <a:spLocks noGrp="1"/>
          </p:cNvSpPr>
          <p:nvPr>
            <p:ph type="subTitle" idx="1"/>
          </p:nvPr>
        </p:nvSpPr>
        <p:spPr>
          <a:xfrm>
            <a:off x="1134190" y="6059593"/>
            <a:ext cx="5292884" cy="2732758"/>
          </a:xfrm>
        </p:spPr>
        <p:txBody>
          <a:bodyPr/>
          <a:lstStyle>
            <a:lvl1pPr marL="0" indent="0" algn="ctr">
              <a:buNone/>
              <a:defRPr>
                <a:solidFill>
                  <a:schemeClr val="tx1">
                    <a:tint val="75000"/>
                  </a:schemeClr>
                </a:solidFill>
              </a:defRPr>
            </a:lvl1pPr>
            <a:lvl2pPr marL="521528" indent="0" algn="ctr">
              <a:buNone/>
              <a:defRPr>
                <a:solidFill>
                  <a:schemeClr val="tx1">
                    <a:tint val="75000"/>
                  </a:schemeClr>
                </a:solidFill>
              </a:defRPr>
            </a:lvl2pPr>
            <a:lvl3pPr marL="1043056" indent="0" algn="ctr">
              <a:buNone/>
              <a:defRPr>
                <a:solidFill>
                  <a:schemeClr val="tx1">
                    <a:tint val="75000"/>
                  </a:schemeClr>
                </a:solidFill>
              </a:defRPr>
            </a:lvl3pPr>
            <a:lvl4pPr marL="1564584" indent="0" algn="ctr">
              <a:buNone/>
              <a:defRPr>
                <a:solidFill>
                  <a:schemeClr val="tx1">
                    <a:tint val="75000"/>
                  </a:schemeClr>
                </a:solidFill>
              </a:defRPr>
            </a:lvl4pPr>
            <a:lvl5pPr marL="2086112" indent="0" algn="ctr">
              <a:buNone/>
              <a:defRPr>
                <a:solidFill>
                  <a:schemeClr val="tx1">
                    <a:tint val="75000"/>
                  </a:schemeClr>
                </a:solidFill>
              </a:defRPr>
            </a:lvl5pPr>
            <a:lvl6pPr marL="2607640" indent="0" algn="ctr">
              <a:buNone/>
              <a:defRPr>
                <a:solidFill>
                  <a:schemeClr val="tx1">
                    <a:tint val="75000"/>
                  </a:schemeClr>
                </a:solidFill>
              </a:defRPr>
            </a:lvl6pPr>
            <a:lvl7pPr marL="3129168" indent="0" algn="ctr">
              <a:buNone/>
              <a:defRPr>
                <a:solidFill>
                  <a:schemeClr val="tx1">
                    <a:tint val="75000"/>
                  </a:schemeClr>
                </a:solidFill>
              </a:defRPr>
            </a:lvl7pPr>
            <a:lvl8pPr marL="3650696" indent="0" algn="ctr">
              <a:buNone/>
              <a:defRPr>
                <a:solidFill>
                  <a:schemeClr val="tx1">
                    <a:tint val="75000"/>
                  </a:schemeClr>
                </a:solidFill>
              </a:defRPr>
            </a:lvl8pPr>
            <a:lvl9pPr marL="4172224"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92110FC1-3F1D-4CEF-88A3-89BAD37EBF6B}" type="datetimeFigureOut">
              <a:rPr lang="fr-FR" smtClean="0"/>
              <a:t>03/03/2024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3871916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2110FC1-3F1D-4CEF-88A3-89BAD37EBF6B}" type="datetimeFigureOut">
              <a:rPr lang="fr-FR" smtClean="0"/>
              <a:t>03/03/2024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309619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4111436" y="571801"/>
            <a:ext cx="1275964" cy="12163743"/>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283548" y="571801"/>
            <a:ext cx="3701869" cy="12163743"/>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2110FC1-3F1D-4CEF-88A3-89BAD37EBF6B}" type="datetimeFigureOut">
              <a:rPr lang="fr-FR" smtClean="0"/>
              <a:t>03/03/2024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3788849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2110FC1-3F1D-4CEF-88A3-89BAD37EBF6B}" type="datetimeFigureOut">
              <a:rPr lang="fr-FR" smtClean="0"/>
              <a:t>03/03/2024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1709891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97288" y="6871500"/>
            <a:ext cx="6427074" cy="2123828"/>
          </a:xfrm>
        </p:spPr>
        <p:txBody>
          <a:bodyPr anchor="t"/>
          <a:lstStyle>
            <a:lvl1pPr algn="l">
              <a:defRPr sz="4600" b="1" cap="all"/>
            </a:lvl1pPr>
          </a:lstStyle>
          <a:p>
            <a:r>
              <a:rPr lang="fr-FR"/>
              <a:t>Modifiez le style du titre</a:t>
            </a:r>
          </a:p>
        </p:txBody>
      </p:sp>
      <p:sp>
        <p:nvSpPr>
          <p:cNvPr id="3" name="Espace réservé du texte 2"/>
          <p:cNvSpPr>
            <a:spLocks noGrp="1"/>
          </p:cNvSpPr>
          <p:nvPr>
            <p:ph type="body" idx="1"/>
          </p:nvPr>
        </p:nvSpPr>
        <p:spPr>
          <a:xfrm>
            <a:off x="597288" y="4532321"/>
            <a:ext cx="6427074" cy="2339180"/>
          </a:xfrm>
        </p:spPr>
        <p:txBody>
          <a:bodyPr anchor="b"/>
          <a:lstStyle>
            <a:lvl1pPr marL="0" indent="0">
              <a:buNone/>
              <a:defRPr sz="2300">
                <a:solidFill>
                  <a:schemeClr val="tx1">
                    <a:tint val="75000"/>
                  </a:schemeClr>
                </a:solidFill>
              </a:defRPr>
            </a:lvl1pPr>
            <a:lvl2pPr marL="521528" indent="0">
              <a:buNone/>
              <a:defRPr sz="2100">
                <a:solidFill>
                  <a:schemeClr val="tx1">
                    <a:tint val="75000"/>
                  </a:schemeClr>
                </a:solidFill>
              </a:defRPr>
            </a:lvl2pPr>
            <a:lvl3pPr marL="1043056" indent="0">
              <a:buNone/>
              <a:defRPr sz="1800">
                <a:solidFill>
                  <a:schemeClr val="tx1">
                    <a:tint val="75000"/>
                  </a:schemeClr>
                </a:solidFill>
              </a:defRPr>
            </a:lvl3pPr>
            <a:lvl4pPr marL="1564584" indent="0">
              <a:buNone/>
              <a:defRPr sz="1600">
                <a:solidFill>
                  <a:schemeClr val="tx1">
                    <a:tint val="75000"/>
                  </a:schemeClr>
                </a:solidFill>
              </a:defRPr>
            </a:lvl4pPr>
            <a:lvl5pPr marL="2086112" indent="0">
              <a:buNone/>
              <a:defRPr sz="1600">
                <a:solidFill>
                  <a:schemeClr val="tx1">
                    <a:tint val="75000"/>
                  </a:schemeClr>
                </a:solidFill>
              </a:defRPr>
            </a:lvl5pPr>
            <a:lvl6pPr marL="2607640" indent="0">
              <a:buNone/>
              <a:defRPr sz="1600">
                <a:solidFill>
                  <a:schemeClr val="tx1">
                    <a:tint val="75000"/>
                  </a:schemeClr>
                </a:solidFill>
              </a:defRPr>
            </a:lvl6pPr>
            <a:lvl7pPr marL="3129168" indent="0">
              <a:buNone/>
              <a:defRPr sz="1600">
                <a:solidFill>
                  <a:schemeClr val="tx1">
                    <a:tint val="75000"/>
                  </a:schemeClr>
                </a:solidFill>
              </a:defRPr>
            </a:lvl7pPr>
            <a:lvl8pPr marL="3650696" indent="0">
              <a:buNone/>
              <a:defRPr sz="1600">
                <a:solidFill>
                  <a:schemeClr val="tx1">
                    <a:tint val="75000"/>
                  </a:schemeClr>
                </a:solidFill>
              </a:defRPr>
            </a:lvl8pPr>
            <a:lvl9pPr marL="4172224"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92110FC1-3F1D-4CEF-88A3-89BAD37EBF6B}" type="datetimeFigureOut">
              <a:rPr lang="fr-FR" smtClean="0"/>
              <a:t>03/03/2024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982277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283548" y="3326836"/>
            <a:ext cx="2488916" cy="9408708"/>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2898485" y="3326836"/>
            <a:ext cx="2488916" cy="9408708"/>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2110FC1-3F1D-4CEF-88A3-89BAD37EBF6B}" type="datetimeFigureOut">
              <a:rPr lang="fr-FR" smtClean="0"/>
              <a:t>03/03/2024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2635814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378063" y="428232"/>
            <a:ext cx="6805137" cy="1782233"/>
          </a:xfr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378064" y="2393639"/>
            <a:ext cx="3340871" cy="997555"/>
          </a:xfrm>
        </p:spPr>
        <p:txBody>
          <a:bodyPr anchor="b"/>
          <a:lstStyle>
            <a:lvl1pPr marL="0" indent="0">
              <a:buNone/>
              <a:defRPr sz="2700" b="1"/>
            </a:lvl1pPr>
            <a:lvl2pPr marL="521528" indent="0">
              <a:buNone/>
              <a:defRPr sz="2300" b="1"/>
            </a:lvl2pPr>
            <a:lvl3pPr marL="1043056" indent="0">
              <a:buNone/>
              <a:defRPr sz="2100" b="1"/>
            </a:lvl3pPr>
            <a:lvl4pPr marL="1564584" indent="0">
              <a:buNone/>
              <a:defRPr sz="1800" b="1"/>
            </a:lvl4pPr>
            <a:lvl5pPr marL="2086112" indent="0">
              <a:buNone/>
              <a:defRPr sz="1800" b="1"/>
            </a:lvl5pPr>
            <a:lvl6pPr marL="2607640" indent="0">
              <a:buNone/>
              <a:defRPr sz="1800" b="1"/>
            </a:lvl6pPr>
            <a:lvl7pPr marL="3129168" indent="0">
              <a:buNone/>
              <a:defRPr sz="1800" b="1"/>
            </a:lvl7pPr>
            <a:lvl8pPr marL="3650696" indent="0">
              <a:buNone/>
              <a:defRPr sz="1800" b="1"/>
            </a:lvl8pPr>
            <a:lvl9pPr marL="4172224" indent="0">
              <a:buNone/>
              <a:defRPr sz="1800" b="1"/>
            </a:lvl9pPr>
          </a:lstStyle>
          <a:p>
            <a:pPr lvl="0"/>
            <a:r>
              <a:rPr lang="fr-FR"/>
              <a:t>Modifiez les styles du texte du masque</a:t>
            </a:r>
          </a:p>
        </p:txBody>
      </p:sp>
      <p:sp>
        <p:nvSpPr>
          <p:cNvPr id="4" name="Espace réservé du contenu 3"/>
          <p:cNvSpPr>
            <a:spLocks noGrp="1"/>
          </p:cNvSpPr>
          <p:nvPr>
            <p:ph sz="half" idx="2"/>
          </p:nvPr>
        </p:nvSpPr>
        <p:spPr>
          <a:xfrm>
            <a:off x="378064" y="3391194"/>
            <a:ext cx="3340871" cy="6161082"/>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3841017" y="2393639"/>
            <a:ext cx="3342183" cy="997555"/>
          </a:xfrm>
        </p:spPr>
        <p:txBody>
          <a:bodyPr anchor="b"/>
          <a:lstStyle>
            <a:lvl1pPr marL="0" indent="0">
              <a:buNone/>
              <a:defRPr sz="2700" b="1"/>
            </a:lvl1pPr>
            <a:lvl2pPr marL="521528" indent="0">
              <a:buNone/>
              <a:defRPr sz="2300" b="1"/>
            </a:lvl2pPr>
            <a:lvl3pPr marL="1043056" indent="0">
              <a:buNone/>
              <a:defRPr sz="2100" b="1"/>
            </a:lvl3pPr>
            <a:lvl4pPr marL="1564584" indent="0">
              <a:buNone/>
              <a:defRPr sz="1800" b="1"/>
            </a:lvl4pPr>
            <a:lvl5pPr marL="2086112" indent="0">
              <a:buNone/>
              <a:defRPr sz="1800" b="1"/>
            </a:lvl5pPr>
            <a:lvl6pPr marL="2607640" indent="0">
              <a:buNone/>
              <a:defRPr sz="1800" b="1"/>
            </a:lvl6pPr>
            <a:lvl7pPr marL="3129168" indent="0">
              <a:buNone/>
              <a:defRPr sz="1800" b="1"/>
            </a:lvl7pPr>
            <a:lvl8pPr marL="3650696" indent="0">
              <a:buNone/>
              <a:defRPr sz="1800" b="1"/>
            </a:lvl8pPr>
            <a:lvl9pPr marL="4172224" indent="0">
              <a:buNone/>
              <a:defRPr sz="1800" b="1"/>
            </a:lvl9pPr>
          </a:lstStyle>
          <a:p>
            <a:pPr lvl="0"/>
            <a:r>
              <a:rPr lang="fr-FR"/>
              <a:t>Modifiez les styles du texte du masque</a:t>
            </a:r>
          </a:p>
        </p:txBody>
      </p:sp>
      <p:sp>
        <p:nvSpPr>
          <p:cNvPr id="6" name="Espace réservé du contenu 5"/>
          <p:cNvSpPr>
            <a:spLocks noGrp="1"/>
          </p:cNvSpPr>
          <p:nvPr>
            <p:ph sz="quarter" idx="4"/>
          </p:nvPr>
        </p:nvSpPr>
        <p:spPr>
          <a:xfrm>
            <a:off x="3841017" y="3391194"/>
            <a:ext cx="3342183" cy="6161082"/>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2110FC1-3F1D-4CEF-88A3-89BAD37EBF6B}" type="datetimeFigureOut">
              <a:rPr lang="fr-FR" smtClean="0"/>
              <a:t>03/03/2024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1796435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2110FC1-3F1D-4CEF-88A3-89BAD37EBF6B}" type="datetimeFigureOut">
              <a:rPr lang="fr-FR" smtClean="0"/>
              <a:t>03/03/2024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682337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2110FC1-3F1D-4CEF-88A3-89BAD37EBF6B}" type="datetimeFigureOut">
              <a:rPr lang="fr-FR" smtClean="0"/>
              <a:t>03/03/2024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2873073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78064" y="425756"/>
            <a:ext cx="2487604" cy="1811937"/>
          </a:xfrm>
        </p:spPr>
        <p:txBody>
          <a:bodyPr anchor="b"/>
          <a:lstStyle>
            <a:lvl1pPr algn="l">
              <a:defRPr sz="2300" b="1"/>
            </a:lvl1pPr>
          </a:lstStyle>
          <a:p>
            <a:r>
              <a:rPr lang="fr-FR"/>
              <a:t>Modifiez le style du titre</a:t>
            </a:r>
          </a:p>
        </p:txBody>
      </p:sp>
      <p:sp>
        <p:nvSpPr>
          <p:cNvPr id="3" name="Espace réservé du contenu 2"/>
          <p:cNvSpPr>
            <a:spLocks noGrp="1"/>
          </p:cNvSpPr>
          <p:nvPr>
            <p:ph idx="1"/>
          </p:nvPr>
        </p:nvSpPr>
        <p:spPr>
          <a:xfrm>
            <a:off x="2956244" y="425757"/>
            <a:ext cx="4226957" cy="9126521"/>
          </a:xfrm>
        </p:spPr>
        <p:txBody>
          <a:bodyPr/>
          <a:lstStyle>
            <a:lvl1pPr>
              <a:defRPr sz="37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378064" y="2237694"/>
            <a:ext cx="2487604" cy="7314584"/>
          </a:xfrm>
        </p:spPr>
        <p:txBody>
          <a:bodyPr/>
          <a:lstStyle>
            <a:lvl1pPr marL="0" indent="0">
              <a:buNone/>
              <a:defRPr sz="1600"/>
            </a:lvl1pPr>
            <a:lvl2pPr marL="521528" indent="0">
              <a:buNone/>
              <a:defRPr sz="1400"/>
            </a:lvl2pPr>
            <a:lvl3pPr marL="1043056" indent="0">
              <a:buNone/>
              <a:defRPr sz="1100"/>
            </a:lvl3pPr>
            <a:lvl4pPr marL="1564584" indent="0">
              <a:buNone/>
              <a:defRPr sz="1000"/>
            </a:lvl4pPr>
            <a:lvl5pPr marL="2086112" indent="0">
              <a:buNone/>
              <a:defRPr sz="1000"/>
            </a:lvl5pPr>
            <a:lvl6pPr marL="2607640" indent="0">
              <a:buNone/>
              <a:defRPr sz="1000"/>
            </a:lvl6pPr>
            <a:lvl7pPr marL="3129168" indent="0">
              <a:buNone/>
              <a:defRPr sz="1000"/>
            </a:lvl7pPr>
            <a:lvl8pPr marL="3650696" indent="0">
              <a:buNone/>
              <a:defRPr sz="1000"/>
            </a:lvl8pPr>
            <a:lvl9pPr marL="4172224"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92110FC1-3F1D-4CEF-88A3-89BAD37EBF6B}" type="datetimeFigureOut">
              <a:rPr lang="fr-FR" smtClean="0"/>
              <a:t>03/03/2024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23963275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482060" y="7485381"/>
            <a:ext cx="4536758" cy="883692"/>
          </a:xfrm>
        </p:spPr>
        <p:txBody>
          <a:bodyPr anchor="b"/>
          <a:lstStyle>
            <a:lvl1pPr algn="l">
              <a:defRPr sz="2300" b="1"/>
            </a:lvl1pPr>
          </a:lstStyle>
          <a:p>
            <a:r>
              <a:rPr lang="fr-FR"/>
              <a:t>Modifiez le style du titre</a:t>
            </a:r>
          </a:p>
        </p:txBody>
      </p:sp>
      <p:sp>
        <p:nvSpPr>
          <p:cNvPr id="3" name="Espace réservé pour une image  2"/>
          <p:cNvSpPr>
            <a:spLocks noGrp="1"/>
          </p:cNvSpPr>
          <p:nvPr>
            <p:ph type="pic" idx="1"/>
          </p:nvPr>
        </p:nvSpPr>
        <p:spPr>
          <a:xfrm>
            <a:off x="1482060" y="955475"/>
            <a:ext cx="4536758" cy="6416040"/>
          </a:xfrm>
        </p:spPr>
        <p:txBody>
          <a:bodyPr/>
          <a:lstStyle>
            <a:lvl1pPr marL="0" indent="0">
              <a:buNone/>
              <a:defRPr sz="3700"/>
            </a:lvl1pPr>
            <a:lvl2pPr marL="521528" indent="0">
              <a:buNone/>
              <a:defRPr sz="3200"/>
            </a:lvl2pPr>
            <a:lvl3pPr marL="1043056" indent="0">
              <a:buNone/>
              <a:defRPr sz="2700"/>
            </a:lvl3pPr>
            <a:lvl4pPr marL="1564584" indent="0">
              <a:buNone/>
              <a:defRPr sz="2300"/>
            </a:lvl4pPr>
            <a:lvl5pPr marL="2086112" indent="0">
              <a:buNone/>
              <a:defRPr sz="2300"/>
            </a:lvl5pPr>
            <a:lvl6pPr marL="2607640" indent="0">
              <a:buNone/>
              <a:defRPr sz="2300"/>
            </a:lvl6pPr>
            <a:lvl7pPr marL="3129168" indent="0">
              <a:buNone/>
              <a:defRPr sz="2300"/>
            </a:lvl7pPr>
            <a:lvl8pPr marL="3650696" indent="0">
              <a:buNone/>
              <a:defRPr sz="2300"/>
            </a:lvl8pPr>
            <a:lvl9pPr marL="4172224" indent="0">
              <a:buNone/>
              <a:defRPr sz="2300"/>
            </a:lvl9pPr>
          </a:lstStyle>
          <a:p>
            <a:endParaRPr lang="fr-FR"/>
          </a:p>
        </p:txBody>
      </p:sp>
      <p:sp>
        <p:nvSpPr>
          <p:cNvPr id="4" name="Espace réservé du texte 3"/>
          <p:cNvSpPr>
            <a:spLocks noGrp="1"/>
          </p:cNvSpPr>
          <p:nvPr>
            <p:ph type="body" sz="half" idx="2"/>
          </p:nvPr>
        </p:nvSpPr>
        <p:spPr>
          <a:xfrm>
            <a:off x="1482060" y="8369073"/>
            <a:ext cx="4536758" cy="1254988"/>
          </a:xfrm>
        </p:spPr>
        <p:txBody>
          <a:bodyPr/>
          <a:lstStyle>
            <a:lvl1pPr marL="0" indent="0">
              <a:buNone/>
              <a:defRPr sz="1600"/>
            </a:lvl1pPr>
            <a:lvl2pPr marL="521528" indent="0">
              <a:buNone/>
              <a:defRPr sz="1400"/>
            </a:lvl2pPr>
            <a:lvl3pPr marL="1043056" indent="0">
              <a:buNone/>
              <a:defRPr sz="1100"/>
            </a:lvl3pPr>
            <a:lvl4pPr marL="1564584" indent="0">
              <a:buNone/>
              <a:defRPr sz="1000"/>
            </a:lvl4pPr>
            <a:lvl5pPr marL="2086112" indent="0">
              <a:buNone/>
              <a:defRPr sz="1000"/>
            </a:lvl5pPr>
            <a:lvl6pPr marL="2607640" indent="0">
              <a:buNone/>
              <a:defRPr sz="1000"/>
            </a:lvl6pPr>
            <a:lvl7pPr marL="3129168" indent="0">
              <a:buNone/>
              <a:defRPr sz="1000"/>
            </a:lvl7pPr>
            <a:lvl8pPr marL="3650696" indent="0">
              <a:buNone/>
              <a:defRPr sz="1000"/>
            </a:lvl8pPr>
            <a:lvl9pPr marL="4172224"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92110FC1-3F1D-4CEF-88A3-89BAD37EBF6B}" type="datetimeFigureOut">
              <a:rPr lang="fr-FR" smtClean="0"/>
              <a:t>03/03/2024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4C240F4-548D-46AE-B3D0-14EA1BCD1EFF}" type="slidenum">
              <a:rPr lang="fr-FR" smtClean="0"/>
              <a:t>‹N°›</a:t>
            </a:fld>
            <a:endParaRPr lang="fr-FR"/>
          </a:p>
        </p:txBody>
      </p:sp>
    </p:spTree>
    <p:extLst>
      <p:ext uri="{BB962C8B-B14F-4D97-AF65-F5344CB8AC3E}">
        <p14:creationId xmlns:p14="http://schemas.microsoft.com/office/powerpoint/2010/main" val="2068890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78063" y="428232"/>
            <a:ext cx="6805137" cy="1782233"/>
          </a:xfrm>
          <a:prstGeom prst="rect">
            <a:avLst/>
          </a:prstGeom>
        </p:spPr>
        <p:txBody>
          <a:bodyPr vert="horz" lIns="104306" tIns="52153" rIns="104306" bIns="52153" rtlCol="0" anchor="ctr">
            <a:normAutofit/>
          </a:bodyPr>
          <a:lstStyle/>
          <a:p>
            <a:r>
              <a:rPr lang="fr-FR"/>
              <a:t>Modifiez le style du titre</a:t>
            </a:r>
          </a:p>
        </p:txBody>
      </p:sp>
      <p:sp>
        <p:nvSpPr>
          <p:cNvPr id="3" name="Espace réservé du texte 2"/>
          <p:cNvSpPr>
            <a:spLocks noGrp="1"/>
          </p:cNvSpPr>
          <p:nvPr>
            <p:ph type="body" idx="1"/>
          </p:nvPr>
        </p:nvSpPr>
        <p:spPr>
          <a:xfrm>
            <a:off x="378063" y="2495129"/>
            <a:ext cx="6805137" cy="7057149"/>
          </a:xfrm>
          <a:prstGeom prst="rect">
            <a:avLst/>
          </a:prstGeom>
        </p:spPr>
        <p:txBody>
          <a:bodyPr vert="horz" lIns="104306" tIns="52153" rIns="104306" bIns="52153"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378063" y="9911199"/>
            <a:ext cx="1764295" cy="569324"/>
          </a:xfrm>
          <a:prstGeom prst="rect">
            <a:avLst/>
          </a:prstGeom>
        </p:spPr>
        <p:txBody>
          <a:bodyPr vert="horz" lIns="104306" tIns="52153" rIns="104306" bIns="52153" rtlCol="0" anchor="ctr"/>
          <a:lstStyle>
            <a:lvl1pPr algn="l">
              <a:defRPr sz="1400">
                <a:solidFill>
                  <a:schemeClr val="tx1">
                    <a:tint val="75000"/>
                  </a:schemeClr>
                </a:solidFill>
              </a:defRPr>
            </a:lvl1pPr>
          </a:lstStyle>
          <a:p>
            <a:fld id="{92110FC1-3F1D-4CEF-88A3-89BAD37EBF6B}" type="datetimeFigureOut">
              <a:rPr lang="fr-FR" smtClean="0"/>
              <a:t>03/03/2024</a:t>
            </a:fld>
            <a:endParaRPr lang="fr-FR"/>
          </a:p>
        </p:txBody>
      </p:sp>
      <p:sp>
        <p:nvSpPr>
          <p:cNvPr id="5" name="Espace réservé du pied de page 4"/>
          <p:cNvSpPr>
            <a:spLocks noGrp="1"/>
          </p:cNvSpPr>
          <p:nvPr>
            <p:ph type="ftr" sz="quarter" idx="3"/>
          </p:nvPr>
        </p:nvSpPr>
        <p:spPr>
          <a:xfrm>
            <a:off x="2583432" y="9911199"/>
            <a:ext cx="2394400" cy="569324"/>
          </a:xfrm>
          <a:prstGeom prst="rect">
            <a:avLst/>
          </a:prstGeom>
        </p:spPr>
        <p:txBody>
          <a:bodyPr vert="horz" lIns="104306" tIns="52153" rIns="104306" bIns="52153" rtlCol="0" anchor="ctr"/>
          <a:lstStyle>
            <a:lvl1pPr algn="ctr">
              <a:defRPr sz="14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5418905" y="9911199"/>
            <a:ext cx="1764295" cy="569324"/>
          </a:xfrm>
          <a:prstGeom prst="rect">
            <a:avLst/>
          </a:prstGeom>
        </p:spPr>
        <p:txBody>
          <a:bodyPr vert="horz" lIns="104306" tIns="52153" rIns="104306" bIns="52153" rtlCol="0" anchor="ctr"/>
          <a:lstStyle>
            <a:lvl1pPr algn="r">
              <a:defRPr sz="1400">
                <a:solidFill>
                  <a:schemeClr val="tx1">
                    <a:tint val="75000"/>
                  </a:schemeClr>
                </a:solidFill>
              </a:defRPr>
            </a:lvl1pPr>
          </a:lstStyle>
          <a:p>
            <a:fld id="{14C240F4-548D-46AE-B3D0-14EA1BCD1EFF}" type="slidenum">
              <a:rPr lang="fr-FR" smtClean="0"/>
              <a:t>‹N°›</a:t>
            </a:fld>
            <a:endParaRPr lang="fr-FR"/>
          </a:p>
        </p:txBody>
      </p:sp>
    </p:spTree>
    <p:extLst>
      <p:ext uri="{BB962C8B-B14F-4D97-AF65-F5344CB8AC3E}">
        <p14:creationId xmlns:p14="http://schemas.microsoft.com/office/powerpoint/2010/main" val="27032009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43056" rtl="0" eaLnBrk="1" latinLnBrk="0" hangingPunct="1">
        <a:spcBef>
          <a:spcPct val="0"/>
        </a:spcBef>
        <a:buNone/>
        <a:defRPr sz="5000" kern="1200">
          <a:solidFill>
            <a:schemeClr val="tx1"/>
          </a:solidFill>
          <a:latin typeface="+mj-lt"/>
          <a:ea typeface="+mj-ea"/>
          <a:cs typeface="+mj-cs"/>
        </a:defRPr>
      </a:lvl1pPr>
    </p:titleStyle>
    <p:bodyStyle>
      <a:lvl1pPr marL="391146" indent="-391146" algn="l" defTabSz="1043056"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1pPr>
      <a:lvl2pPr marL="847483" indent="-325955" algn="l" defTabSz="1043056"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303820" indent="-260764" algn="l" defTabSz="104305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825348"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4pPr>
      <a:lvl5pPr marL="2346876"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5pPr>
      <a:lvl6pPr marL="2868404"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89932"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911460"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432988"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p:bodyStyle>
    <p:otherStyle>
      <a:defPPr>
        <a:defRPr lang="fr-FR"/>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236645" y="3547606"/>
            <a:ext cx="1508451" cy="6820958"/>
          </a:xfrm>
          <a:prstGeom prst="roundRect">
            <a:avLst>
              <a:gd name="adj" fmla="val 5000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spcCol="0" rtlCol="0" anchor="ctr"/>
          <a:lstStyle/>
          <a:p>
            <a:pPr algn="ctr"/>
            <a:endParaRPr lang="fr-FR"/>
          </a:p>
        </p:txBody>
      </p:sp>
      <p:sp>
        <p:nvSpPr>
          <p:cNvPr id="2" name="Titre 1"/>
          <p:cNvSpPr>
            <a:spLocks noGrp="1"/>
          </p:cNvSpPr>
          <p:nvPr>
            <p:ph type="ctrTitle"/>
          </p:nvPr>
        </p:nvSpPr>
        <p:spPr>
          <a:xfrm rot="16200000">
            <a:off x="-2413903" y="6198155"/>
            <a:ext cx="6809550" cy="1508451"/>
          </a:xfrm>
        </p:spPr>
        <p:txBody>
          <a:bodyPr>
            <a:normAutofit/>
          </a:bodyPr>
          <a:lstStyle/>
          <a:p>
            <a:r>
              <a:rPr lang="fr-FR" sz="5400" dirty="0">
                <a:solidFill>
                  <a:srgbClr val="0094C8"/>
                </a:solidFill>
              </a:rPr>
              <a:t>MERCATIQUE</a:t>
            </a:r>
            <a:endParaRPr lang="fr-FR" sz="6000" dirty="0">
              <a:solidFill>
                <a:srgbClr val="0094C8"/>
              </a:solidFill>
            </a:endParaRPr>
          </a:p>
        </p:txBody>
      </p:sp>
      <p:pic>
        <p:nvPicPr>
          <p:cNvPr id="4" name="Image 3" descr="Graphique abstrait «design capsules» en vert, gris et bleu."/>
          <p:cNvPicPr/>
          <p:nvPr/>
        </p:nvPicPr>
        <p:blipFill rotWithShape="1">
          <a:blip r:embed="rId2" cstate="print">
            <a:extLst>
              <a:ext uri="{BEBA8EAE-BF5A-486C-A8C5-ECC9F3942E4B}">
                <a14:imgProps xmlns:a14="http://schemas.microsoft.com/office/drawing/2010/main">
                  <a14:imgLayer r:embed="rId3">
                    <a14:imgEffect>
                      <a14:colorTemperature colorTemp="1500"/>
                    </a14:imgEffect>
                    <a14:imgEffect>
                      <a14:saturation sat="400000"/>
                    </a14:imgEffect>
                  </a14:imgLayer>
                </a14:imgProps>
              </a:ext>
              <a:ext uri="{28A0092B-C50C-407E-A947-70E740481C1C}">
                <a14:useLocalDpi xmlns:a14="http://schemas.microsoft.com/office/drawing/2010/main" val="0"/>
              </a:ext>
            </a:extLst>
          </a:blip>
          <a:srcRect l="54821" b="30075"/>
          <a:stretch/>
        </p:blipFill>
        <p:spPr>
          <a:xfrm rot="5400000" flipV="1">
            <a:off x="446251" y="-434845"/>
            <a:ext cx="3536201" cy="4428705"/>
          </a:xfrm>
          <a:prstGeom prst="rect">
            <a:avLst/>
          </a:prstGeom>
        </p:spPr>
      </p:pic>
      <p:pic>
        <p:nvPicPr>
          <p:cNvPr id="5" name="Image 4" descr="Graphique abstrait «design capsules» en vert, gris et bleu."/>
          <p:cNvPicPr/>
          <p:nvPr/>
        </p:nvPicPr>
        <p:blipFill rotWithShape="1">
          <a:blip r:embed="rId4" cstate="print">
            <a:extLst>
              <a:ext uri="{28A0092B-C50C-407E-A947-70E740481C1C}">
                <a14:useLocalDpi xmlns:a14="http://schemas.microsoft.com/office/drawing/2010/main" val="0"/>
              </a:ext>
            </a:extLst>
          </a:blip>
          <a:srcRect r="54821" b="43015"/>
          <a:stretch/>
        </p:blipFill>
        <p:spPr>
          <a:xfrm rot="16200000" flipV="1">
            <a:off x="4582311" y="7696803"/>
            <a:ext cx="2988838" cy="3004356"/>
          </a:xfrm>
          <a:prstGeom prst="rect">
            <a:avLst/>
          </a:prstGeom>
        </p:spPr>
      </p:pic>
      <p:sp>
        <p:nvSpPr>
          <p:cNvPr id="7" name="ZoneTexte 6"/>
          <p:cNvSpPr txBox="1"/>
          <p:nvPr/>
        </p:nvSpPr>
        <p:spPr>
          <a:xfrm>
            <a:off x="2257938" y="228313"/>
            <a:ext cx="5184576" cy="9707953"/>
          </a:xfrm>
          <a:prstGeom prst="rect">
            <a:avLst/>
          </a:prstGeom>
          <a:noFill/>
        </p:spPr>
        <p:txBody>
          <a:bodyPr wrap="square" lIns="104306" tIns="52153" rIns="104306" bIns="52153" rtlCol="0">
            <a:spAutoFit/>
          </a:bodyPr>
          <a:lstStyle/>
          <a:p>
            <a:pPr algn="just"/>
            <a:endParaRPr lang="fr-FR" sz="1200" dirty="0">
              <a:latin typeface="Arial Narrow" panose="020B0606020202030204" pitchFamily="34" charset="0"/>
            </a:endParaRPr>
          </a:p>
          <a:p>
            <a:pPr algn="just"/>
            <a:endParaRPr lang="fr-FR" sz="1200" dirty="0">
              <a:latin typeface="Arial Narrow" panose="020B0606020202030204" pitchFamily="34" charset="0"/>
            </a:endParaRPr>
          </a:p>
          <a:p>
            <a:pPr algn="just"/>
            <a:endParaRPr lang="fr-FR" sz="1200" dirty="0">
              <a:latin typeface="Arial Narrow" panose="020B0606020202030204" pitchFamily="34" charset="0"/>
            </a:endParaRPr>
          </a:p>
          <a:p>
            <a:pPr algn="just"/>
            <a:r>
              <a:rPr lang="fr-FR" sz="1200" dirty="0">
                <a:latin typeface="Arial Narrow" panose="020B0606020202030204" pitchFamily="34" charset="0"/>
              </a:rPr>
              <a:t>Dans le prolongement de l’enseignement commun, l’enseignement spécifique de mercatique (marketing) vise à aborder plus particulièrement des problématiques et des pratiques actuelles de marketing dans les organisations.</a:t>
            </a:r>
          </a:p>
          <a:p>
            <a:pPr algn="just"/>
            <a:endParaRPr lang="fr-FR" sz="1200" dirty="0">
              <a:latin typeface="Arial Narrow" panose="020B0606020202030204" pitchFamily="34" charset="0"/>
            </a:endParaRPr>
          </a:p>
          <a:p>
            <a:pPr algn="just"/>
            <a:endParaRPr lang="fr-FR" sz="1200" dirty="0">
              <a:latin typeface="Arial Narrow" panose="020B0606020202030204" pitchFamily="34" charset="0"/>
            </a:endParaRPr>
          </a:p>
          <a:p>
            <a:pPr algn="just"/>
            <a:endParaRPr lang="fr-FR" sz="1200" dirty="0">
              <a:latin typeface="Arial Narrow" panose="020B0606020202030204" pitchFamily="34" charset="0"/>
            </a:endParaRPr>
          </a:p>
          <a:p>
            <a:pPr algn="just"/>
            <a:r>
              <a:rPr lang="fr-FR" sz="1200" b="1" dirty="0">
                <a:solidFill>
                  <a:srgbClr val="0499EC"/>
                </a:solidFill>
                <a:latin typeface="Arial Narrow" panose="020B0606020202030204" pitchFamily="34" charset="0"/>
              </a:rPr>
              <a:t>Présentation du programme</a:t>
            </a:r>
          </a:p>
          <a:p>
            <a:pPr algn="just"/>
            <a:endParaRPr lang="fr-FR" sz="1200" b="1" dirty="0">
              <a:solidFill>
                <a:srgbClr val="0499EC"/>
              </a:solidFill>
              <a:latin typeface="Arial Narrow" panose="020B0606020202030204" pitchFamily="34" charset="0"/>
            </a:endParaRPr>
          </a:p>
          <a:p>
            <a:pPr marL="171450" indent="-171450" algn="just">
              <a:buClr>
                <a:srgbClr val="0499EC"/>
              </a:buClr>
              <a:buFont typeface="Wingdings" panose="05000000000000000000" pitchFamily="2" charset="2"/>
              <a:buChar char="ü"/>
            </a:pPr>
            <a:r>
              <a:rPr lang="fr-FR" sz="1200" dirty="0">
                <a:latin typeface="Arial Narrow" panose="020B0606020202030204" pitchFamily="34" charset="0"/>
              </a:rPr>
              <a:t>La mercatique est l’ensemble des techniques et des actions par lesquelles une entreprise développe la vente de ses produits et de ses services en adaptant leur production et leur commercialisation aux besoins et aux pratiques du consommateur. Elle permet aux organisations en général et aux entreprises en particulier d’assurer leur survie et de se développer sur des marchés fluctuants.</a:t>
            </a:r>
          </a:p>
          <a:p>
            <a:pPr marL="171450" indent="-171450" algn="just">
              <a:buClr>
                <a:srgbClr val="0499EC"/>
              </a:buClr>
              <a:buFont typeface="Wingdings" panose="05000000000000000000" pitchFamily="2" charset="2"/>
              <a:buChar char="ü"/>
            </a:pPr>
            <a:endParaRPr lang="fr-FR" sz="1200" dirty="0">
              <a:latin typeface="Arial Narrow" panose="020B0606020202030204" pitchFamily="34" charset="0"/>
            </a:endParaRPr>
          </a:p>
          <a:p>
            <a:pPr marL="171450" indent="-171450" algn="just">
              <a:buClr>
                <a:srgbClr val="0499EC"/>
              </a:buClr>
              <a:buFont typeface="Wingdings" panose="05000000000000000000" pitchFamily="2" charset="2"/>
              <a:buChar char="ü"/>
            </a:pPr>
            <a:r>
              <a:rPr lang="fr-FR" sz="1200" dirty="0">
                <a:latin typeface="Arial Narrow" panose="020B0606020202030204" pitchFamily="34" charset="0"/>
              </a:rPr>
              <a:t>Relevant des sciences de gestion et du management, la mercatique a étendu son action au-delà du cadre traditionnel des entreprises aux secteurs non marchands (secteur associatif ou secteur public). </a:t>
            </a:r>
          </a:p>
          <a:p>
            <a:pPr marL="171450" indent="-171450" algn="just">
              <a:buClr>
                <a:srgbClr val="0499EC"/>
              </a:buClr>
              <a:buFont typeface="Wingdings" panose="05000000000000000000" pitchFamily="2" charset="2"/>
              <a:buChar char="ü"/>
            </a:pPr>
            <a:endParaRPr lang="fr-FR" sz="1200" dirty="0">
              <a:latin typeface="Arial Narrow" panose="020B0606020202030204" pitchFamily="34" charset="0"/>
            </a:endParaRPr>
          </a:p>
          <a:p>
            <a:pPr marL="171450" indent="-171450" algn="just">
              <a:buClr>
                <a:srgbClr val="0499EC"/>
              </a:buClr>
              <a:buFont typeface="Wingdings" panose="05000000000000000000" pitchFamily="2" charset="2"/>
              <a:buChar char="ü"/>
            </a:pPr>
            <a:r>
              <a:rPr lang="fr-FR" sz="1200" dirty="0">
                <a:latin typeface="Arial Narrow" panose="020B0606020202030204" pitchFamily="34" charset="0"/>
              </a:rPr>
              <a:t>Le succès de la démarche mercatique suscite de légitimes interrogations, à la fois des consommateurs-citoyens qui peuvent en contester le pouvoir d’influence, mais aussi des pouvoirs publics qui cherchent à en réguler l’usage. </a:t>
            </a:r>
          </a:p>
          <a:p>
            <a:pPr marL="171450" indent="-171450" algn="just">
              <a:buClr>
                <a:srgbClr val="0499EC"/>
              </a:buClr>
              <a:buFont typeface="Wingdings" panose="05000000000000000000" pitchFamily="2" charset="2"/>
              <a:buChar char="ü"/>
            </a:pPr>
            <a:endParaRPr lang="fr-FR" sz="1200" dirty="0">
              <a:latin typeface="Arial Narrow" panose="020B0606020202030204" pitchFamily="34" charset="0"/>
            </a:endParaRPr>
          </a:p>
          <a:p>
            <a:pPr marL="171450" indent="-171450" algn="just">
              <a:buClr>
                <a:srgbClr val="0499EC"/>
              </a:buClr>
              <a:buFont typeface="Wingdings" panose="05000000000000000000" pitchFamily="2" charset="2"/>
              <a:buChar char="ü"/>
            </a:pPr>
            <a:r>
              <a:rPr lang="fr-FR" sz="1200" dirty="0">
                <a:latin typeface="Arial Narrow" panose="020B0606020202030204" pitchFamily="34" charset="0"/>
              </a:rPr>
              <a:t>L’enseignement spécifique de mercatique (marketing) vise à :</a:t>
            </a:r>
          </a:p>
          <a:p>
            <a:pPr marL="171450" indent="-171450" algn="just">
              <a:buClr>
                <a:srgbClr val="0499EC"/>
              </a:buClr>
              <a:buFont typeface="Wingdings" panose="05000000000000000000" pitchFamily="2" charset="2"/>
              <a:buChar char="ü"/>
            </a:pPr>
            <a:endParaRPr lang="fr-FR" sz="1200" dirty="0">
              <a:latin typeface="Arial Narrow" panose="020B0606020202030204" pitchFamily="34" charset="0"/>
            </a:endParaRPr>
          </a:p>
          <a:p>
            <a:pPr marL="530225" lvl="0" indent="-171450" algn="just">
              <a:buClr>
                <a:srgbClr val="009999"/>
              </a:buClr>
              <a:buFont typeface="Arial" panose="020B0604020202020204" pitchFamily="34" charset="0"/>
              <a:buChar char="•"/>
            </a:pPr>
            <a:r>
              <a:rPr lang="fr-FR" sz="1200" dirty="0">
                <a:latin typeface="Arial Narrow" panose="020B0606020202030204" pitchFamily="34" charset="0"/>
              </a:rPr>
              <a:t>ouvrir la réflexion des élèves sur un large champ d’outils et de pratiques qui structurent leur environnement quotidien de consommateur et de citoyen, et à développer leur esprit critique.</a:t>
            </a:r>
          </a:p>
          <a:p>
            <a:pPr marL="530225" lvl="0" indent="-171450" algn="just">
              <a:buClr>
                <a:srgbClr val="009999"/>
              </a:buClr>
              <a:buFont typeface="Arial" panose="020B0604020202020204" pitchFamily="34" charset="0"/>
              <a:buChar char="•"/>
            </a:pPr>
            <a:r>
              <a:rPr lang="fr-FR" sz="1200" dirty="0">
                <a:latin typeface="Arial Narrow" panose="020B0606020202030204" pitchFamily="34" charset="0"/>
              </a:rPr>
              <a:t>faire découvrir les nombreux métiers qui relèvent de ce champ professionnel. </a:t>
            </a:r>
          </a:p>
          <a:p>
            <a:pPr marL="530225" lvl="0" indent="-171450" algn="just">
              <a:buClr>
                <a:srgbClr val="009999"/>
              </a:buClr>
              <a:buFont typeface="Arial" panose="020B0604020202020204" pitchFamily="34" charset="0"/>
              <a:buChar char="•"/>
            </a:pPr>
            <a:endParaRPr lang="fr-FR" sz="1200" dirty="0">
              <a:latin typeface="Arial Narrow" panose="020B0606020202030204" pitchFamily="34" charset="0"/>
            </a:endParaRPr>
          </a:p>
          <a:p>
            <a:pPr marL="173038" lvl="0" indent="-173038" algn="just">
              <a:buClr>
                <a:srgbClr val="0499EC"/>
              </a:buClr>
              <a:buFont typeface="Wingdings" panose="05000000000000000000" pitchFamily="2" charset="2"/>
              <a:buChar char="ü"/>
            </a:pPr>
            <a:r>
              <a:rPr lang="fr-FR" sz="1200" dirty="0">
                <a:latin typeface="Arial Narrow" panose="020B0606020202030204" pitchFamily="34" charset="0"/>
              </a:rPr>
              <a:t>L’enseignement spécifique de mercatique s’appuie sur l’observation de l’environnement de l’élève, dans un domaine particulièrement riche et prégnant. </a:t>
            </a:r>
          </a:p>
          <a:p>
            <a:pPr marL="173038" lvl="0" indent="-173038" algn="just">
              <a:buClr>
                <a:srgbClr val="0499EC"/>
              </a:buClr>
              <a:buFont typeface="Wingdings" panose="05000000000000000000" pitchFamily="2" charset="2"/>
              <a:buChar char="ü"/>
            </a:pPr>
            <a:endParaRPr lang="fr-FR" sz="1200" dirty="0">
              <a:latin typeface="Arial Narrow" panose="020B0606020202030204" pitchFamily="34" charset="0"/>
            </a:endParaRPr>
          </a:p>
          <a:p>
            <a:pPr marL="173038" lvl="0" indent="-173038" algn="just">
              <a:buClr>
                <a:srgbClr val="0499EC"/>
              </a:buClr>
              <a:buFont typeface="Wingdings" panose="05000000000000000000" pitchFamily="2" charset="2"/>
              <a:buChar char="ü"/>
            </a:pPr>
            <a:r>
              <a:rPr lang="fr-FR" sz="1200" dirty="0">
                <a:latin typeface="Arial Narrow" panose="020B0606020202030204" pitchFamily="34" charset="0"/>
              </a:rPr>
              <a:t>Il mobilise les acquis de la classe de première, en particulier en management et en sciences de gestion et numérique. </a:t>
            </a:r>
          </a:p>
          <a:p>
            <a:pPr marL="173038" lvl="0" indent="-173038" algn="just">
              <a:buClr>
                <a:srgbClr val="0499EC"/>
              </a:buClr>
              <a:buFont typeface="Wingdings" panose="05000000000000000000" pitchFamily="2" charset="2"/>
              <a:buChar char="ü"/>
            </a:pPr>
            <a:endParaRPr lang="fr-FR" sz="1200" dirty="0">
              <a:latin typeface="Arial Narrow" panose="020B0606020202030204" pitchFamily="34" charset="0"/>
            </a:endParaRPr>
          </a:p>
          <a:p>
            <a:pPr algn="just">
              <a:buClr>
                <a:srgbClr val="0499EC"/>
              </a:buClr>
            </a:pPr>
            <a:endParaRPr lang="fr-FR" sz="1200" dirty="0">
              <a:latin typeface="Arial Narrow" panose="020B0606020202030204" pitchFamily="34" charset="0"/>
            </a:endParaRPr>
          </a:p>
          <a:p>
            <a:pPr algn="just"/>
            <a:r>
              <a:rPr lang="fr-FR" sz="1200" b="1" dirty="0">
                <a:solidFill>
                  <a:srgbClr val="0499EC"/>
                </a:solidFill>
                <a:latin typeface="Arial Narrow" panose="020B0606020202030204" pitchFamily="34" charset="0"/>
              </a:rPr>
              <a:t>Les trois thème de l’enseignement spécifique Mercatique</a:t>
            </a:r>
          </a:p>
          <a:p>
            <a:pPr algn="just"/>
            <a:endParaRPr lang="fr-FR" sz="1200" b="1" dirty="0">
              <a:solidFill>
                <a:srgbClr val="0499EC"/>
              </a:solidFill>
              <a:latin typeface="Arial Narrow" panose="020B0606020202030204" pitchFamily="34" charset="0"/>
            </a:endParaRPr>
          </a:p>
          <a:p>
            <a:pPr marL="171450" indent="-171450" algn="just">
              <a:buClr>
                <a:srgbClr val="0499EC"/>
              </a:buClr>
              <a:buFont typeface="Wingdings" panose="05000000000000000000" pitchFamily="2" charset="2"/>
              <a:buChar char="ü"/>
            </a:pPr>
            <a:r>
              <a:rPr lang="fr-FR" sz="1200" dirty="0">
                <a:latin typeface="Arial Narrow" panose="020B0606020202030204" pitchFamily="34" charset="0"/>
              </a:rPr>
              <a:t>Le programme de l’enseignement spécifique de mercatique (marketing) permet de couvrir trois thèmes:</a:t>
            </a:r>
          </a:p>
          <a:p>
            <a:pPr marL="171450" indent="-171450" algn="just">
              <a:buClr>
                <a:srgbClr val="0499EC"/>
              </a:buClr>
              <a:buFont typeface="Wingdings" panose="05000000000000000000" pitchFamily="2" charset="2"/>
              <a:buChar char="ü"/>
            </a:pPr>
            <a:endParaRPr lang="fr-FR" sz="1200" dirty="0">
              <a:latin typeface="Arial Narrow" panose="020B0606020202030204" pitchFamily="34" charset="0"/>
            </a:endParaRPr>
          </a:p>
          <a:p>
            <a:pPr marL="530225" lvl="0" indent="-171450" algn="just">
              <a:buClr>
                <a:srgbClr val="009999"/>
              </a:buClr>
              <a:buFont typeface="Arial" panose="020B0604020202020204" pitchFamily="34" charset="0"/>
              <a:buChar char="•"/>
            </a:pPr>
            <a:r>
              <a:rPr lang="fr-FR" sz="1200" dirty="0">
                <a:latin typeface="Arial Narrow" panose="020B0606020202030204" pitchFamily="34" charset="0"/>
              </a:rPr>
              <a:t>la définition de l’offre;</a:t>
            </a:r>
          </a:p>
          <a:p>
            <a:pPr marL="530225" lvl="0" indent="-171450" algn="just">
              <a:buClr>
                <a:srgbClr val="009999"/>
              </a:buClr>
              <a:buFont typeface="Arial" panose="020B0604020202020204" pitchFamily="34" charset="0"/>
              <a:buChar char="•"/>
            </a:pPr>
            <a:r>
              <a:rPr lang="fr-FR" sz="1200" dirty="0">
                <a:latin typeface="Arial Narrow" panose="020B0606020202030204" pitchFamily="34" charset="0"/>
              </a:rPr>
              <a:t>la distribution de l’offre;</a:t>
            </a:r>
          </a:p>
          <a:p>
            <a:pPr marL="530225" lvl="0" indent="-171450" algn="just">
              <a:buClr>
                <a:srgbClr val="009999"/>
              </a:buClr>
              <a:buFont typeface="Arial" panose="020B0604020202020204" pitchFamily="34" charset="0"/>
              <a:buChar char="•"/>
            </a:pPr>
            <a:r>
              <a:rPr lang="fr-FR" sz="1200" dirty="0">
                <a:latin typeface="Arial Narrow" panose="020B0606020202030204" pitchFamily="34" charset="0"/>
              </a:rPr>
              <a:t>la communication de l’offre.</a:t>
            </a:r>
          </a:p>
          <a:p>
            <a:pPr marL="530225" lvl="0" indent="-171450" algn="just">
              <a:buClr>
                <a:srgbClr val="009999"/>
              </a:buClr>
              <a:buFont typeface="Arial" panose="020B0604020202020204" pitchFamily="34" charset="0"/>
              <a:buChar char="•"/>
            </a:pPr>
            <a:endParaRPr lang="fr-FR" sz="1200" dirty="0">
              <a:latin typeface="Arial Narrow" panose="020B0606020202030204" pitchFamily="34" charset="0"/>
            </a:endParaRPr>
          </a:p>
          <a:p>
            <a:pPr marL="171450" indent="-171450" algn="just">
              <a:buClr>
                <a:srgbClr val="0499EC"/>
              </a:buClr>
              <a:buFont typeface="Wingdings" panose="05000000000000000000" pitchFamily="2" charset="2"/>
              <a:buChar char="ü"/>
            </a:pPr>
            <a:r>
              <a:rPr lang="fr-FR" sz="1200" dirty="0">
                <a:latin typeface="Arial Narrow" panose="020B0606020202030204" pitchFamily="34" charset="0"/>
              </a:rPr>
              <a:t>La mercatique y est abordée à partir de différents points de vue celui du consommateur, celui de l’organisation et celui de la société, permettant ainsi à l’élève de découvrir une pluralité d’approches, à la fois concurrentes et complémentaires.</a:t>
            </a:r>
          </a:p>
          <a:p>
            <a:pPr algn="just"/>
            <a:endParaRPr lang="fr-FR" sz="1200" dirty="0">
              <a:latin typeface="Arial Narrow" panose="020B0606020202030204" pitchFamily="34" charset="0"/>
            </a:endParaRPr>
          </a:p>
        </p:txBody>
      </p:sp>
      <p:sp>
        <p:nvSpPr>
          <p:cNvPr id="14" name="ZoneTexte 13"/>
          <p:cNvSpPr txBox="1"/>
          <p:nvPr/>
        </p:nvSpPr>
        <p:spPr>
          <a:xfrm>
            <a:off x="180231" y="40570"/>
            <a:ext cx="1465145" cy="1738938"/>
          </a:xfrm>
          <a:prstGeom prst="rect">
            <a:avLst/>
          </a:prstGeom>
          <a:noFill/>
        </p:spPr>
        <p:txBody>
          <a:bodyPr wrap="none" rtlCol="0">
            <a:spAutoFit/>
          </a:bodyPr>
          <a:lstStyle/>
          <a:p>
            <a:r>
              <a:rPr lang="fr-FR" sz="2800" dirty="0">
                <a:solidFill>
                  <a:srgbClr val="99FFCC"/>
                </a:solidFill>
              </a:rPr>
              <a:t>L</a:t>
            </a:r>
            <a:r>
              <a:rPr lang="fr-FR" dirty="0">
                <a:solidFill>
                  <a:schemeClr val="bg1"/>
                </a:solidFill>
              </a:rPr>
              <a:t>ycée </a:t>
            </a:r>
          </a:p>
          <a:p>
            <a:endParaRPr lang="fr-FR" sz="1200" dirty="0">
              <a:solidFill>
                <a:srgbClr val="99FFCC"/>
              </a:solidFill>
            </a:endParaRPr>
          </a:p>
          <a:p>
            <a:r>
              <a:rPr lang="fr-FR" sz="2800" dirty="0">
                <a:solidFill>
                  <a:srgbClr val="99FFCC"/>
                </a:solidFill>
              </a:rPr>
              <a:t>C</a:t>
            </a:r>
            <a:r>
              <a:rPr lang="fr-FR" dirty="0">
                <a:solidFill>
                  <a:schemeClr val="bg1"/>
                </a:solidFill>
              </a:rPr>
              <a:t>harles</a:t>
            </a:r>
          </a:p>
          <a:p>
            <a:endParaRPr lang="fr-FR" sz="1100" dirty="0">
              <a:solidFill>
                <a:schemeClr val="bg1"/>
              </a:solidFill>
            </a:endParaRPr>
          </a:p>
          <a:p>
            <a:r>
              <a:rPr lang="fr-FR" sz="2800" dirty="0">
                <a:solidFill>
                  <a:srgbClr val="99FFCC"/>
                </a:solidFill>
              </a:rPr>
              <a:t>B</a:t>
            </a:r>
            <a:r>
              <a:rPr lang="fr-FR" dirty="0">
                <a:solidFill>
                  <a:schemeClr val="bg1"/>
                </a:solidFill>
              </a:rPr>
              <a:t>audelaire</a:t>
            </a:r>
            <a:r>
              <a:rPr lang="fr-FR" dirty="0"/>
              <a:t> </a:t>
            </a:r>
          </a:p>
        </p:txBody>
      </p:sp>
      <p:sp>
        <p:nvSpPr>
          <p:cNvPr id="8" name="Rectangle à coins arrondis 7"/>
          <p:cNvSpPr/>
          <p:nvPr/>
        </p:nvSpPr>
        <p:spPr>
          <a:xfrm>
            <a:off x="236645" y="3547606"/>
            <a:ext cx="1508451" cy="6820958"/>
          </a:xfrm>
          <a:prstGeom prst="roundRect">
            <a:avLst>
              <a:gd name="adj" fmla="val 50000"/>
            </a:avLst>
          </a:prstGeom>
          <a:gradFill>
            <a:gsLst>
              <a:gs pos="71500">
                <a:srgbClr val="73C1F1"/>
              </a:gs>
              <a:gs pos="99000">
                <a:srgbClr val="0499EC"/>
              </a:gs>
              <a:gs pos="44000">
                <a:schemeClr val="accent1">
                  <a:tint val="23500"/>
                  <a:satMod val="160000"/>
                </a:schemeClr>
              </a:gs>
            </a:gsLst>
            <a:lin ang="5400000" scaled="0"/>
          </a:gra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spcCol="0" rtlCol="0" anchor="ctr"/>
          <a:lstStyle/>
          <a:p>
            <a:pPr algn="ctr"/>
            <a:endParaRPr lang="fr-FR">
              <a:solidFill>
                <a:srgbClr val="009999"/>
              </a:solidFill>
            </a:endParaRPr>
          </a:p>
        </p:txBody>
      </p:sp>
      <p:pic>
        <p:nvPicPr>
          <p:cNvPr id="9" name="Image 8"/>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22000" contrast="40000"/>
                    </a14:imgEffect>
                  </a14:imgLayer>
                </a14:imgProps>
              </a:ext>
              <a:ext uri="{28A0092B-C50C-407E-A947-70E740481C1C}">
                <a14:useLocalDpi xmlns:a14="http://schemas.microsoft.com/office/drawing/2010/main" val="0"/>
              </a:ext>
            </a:extLst>
          </a:blip>
          <a:srcRect l="10346" t="2289" r="10346" b="15864"/>
          <a:stretch/>
        </p:blipFill>
        <p:spPr>
          <a:xfrm>
            <a:off x="323773" y="8962329"/>
            <a:ext cx="1334194" cy="1289265"/>
          </a:xfrm>
          <a:prstGeom prst="ellipse">
            <a:avLst/>
          </a:prstGeom>
          <a:ln>
            <a:noFill/>
          </a:ln>
          <a:effectLst>
            <a:glow rad="203200">
              <a:srgbClr val="0499EC">
                <a:alpha val="36000"/>
              </a:srgbClr>
            </a:glow>
            <a:outerShdw blurRad="44450" dist="27940" dir="5400000" algn="ctr">
              <a:srgbClr val="000000">
                <a:alpha val="32000"/>
              </a:srgbClr>
            </a:outerShdw>
            <a:softEdge rad="0"/>
          </a:effectLst>
          <a:scene3d>
            <a:camera prst="orthographicFront"/>
            <a:lightRig rig="threePt" dir="t"/>
          </a:scene3d>
          <a:sp3d contourW="12700">
            <a:contourClr>
              <a:schemeClr val="bg1"/>
            </a:contourClr>
          </a:sp3d>
        </p:spPr>
      </p:pic>
      <p:sp>
        <p:nvSpPr>
          <p:cNvPr id="10" name="Titre 1"/>
          <p:cNvSpPr txBox="1">
            <a:spLocks/>
          </p:cNvSpPr>
          <p:nvPr/>
        </p:nvSpPr>
        <p:spPr>
          <a:xfrm rot="16200000">
            <a:off x="-3062427" y="5691025"/>
            <a:ext cx="8101756" cy="1508451"/>
          </a:xfrm>
          <a:prstGeom prst="rect">
            <a:avLst/>
          </a:prstGeom>
        </p:spPr>
        <p:txBody>
          <a:bodyPr vert="horz" lIns="104306" tIns="52153" rIns="104306" bIns="52153" rtlCol="0" anchor="ctr">
            <a:noAutofit/>
          </a:bodyPr>
          <a:lstStyle>
            <a:lvl1pPr algn="ctr" defTabSz="1043056" rtl="0" eaLnBrk="1" latinLnBrk="0" hangingPunct="1">
              <a:spcBef>
                <a:spcPct val="0"/>
              </a:spcBef>
              <a:buNone/>
              <a:defRPr sz="5000" kern="1200">
                <a:solidFill>
                  <a:schemeClr val="tx1"/>
                </a:solidFill>
                <a:latin typeface="+mj-lt"/>
                <a:ea typeface="+mj-ea"/>
                <a:cs typeface="+mj-cs"/>
              </a:defRPr>
            </a:lvl1pPr>
          </a:lstStyle>
          <a:p>
            <a:r>
              <a:rPr lang="fr-FR" sz="6600" dirty="0">
                <a:solidFill>
                  <a:srgbClr val="0499EC"/>
                </a:solidFill>
              </a:rPr>
              <a:t>MERCATIQUE</a:t>
            </a:r>
          </a:p>
        </p:txBody>
      </p:sp>
    </p:spTree>
    <p:extLst>
      <p:ext uri="{BB962C8B-B14F-4D97-AF65-F5344CB8AC3E}">
        <p14:creationId xmlns:p14="http://schemas.microsoft.com/office/powerpoint/2010/main" val="4110673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236645" y="3547606"/>
            <a:ext cx="1508451" cy="6820958"/>
          </a:xfrm>
          <a:prstGeom prst="roundRect">
            <a:avLst>
              <a:gd name="adj" fmla="val 5000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spcCol="0" rtlCol="0" anchor="ctr"/>
          <a:lstStyle/>
          <a:p>
            <a:pPr algn="ctr"/>
            <a:endParaRPr lang="fr-FR"/>
          </a:p>
        </p:txBody>
      </p:sp>
      <p:sp>
        <p:nvSpPr>
          <p:cNvPr id="2" name="Titre 1"/>
          <p:cNvSpPr>
            <a:spLocks noGrp="1"/>
          </p:cNvSpPr>
          <p:nvPr>
            <p:ph type="ctrTitle"/>
          </p:nvPr>
        </p:nvSpPr>
        <p:spPr>
          <a:xfrm rot="16200000">
            <a:off x="-2413903" y="6198155"/>
            <a:ext cx="6809550" cy="1508451"/>
          </a:xfrm>
        </p:spPr>
        <p:txBody>
          <a:bodyPr>
            <a:normAutofit/>
          </a:bodyPr>
          <a:lstStyle/>
          <a:p>
            <a:r>
              <a:rPr lang="fr-FR" sz="5400" dirty="0">
                <a:solidFill>
                  <a:srgbClr val="0094C8"/>
                </a:solidFill>
              </a:rPr>
              <a:t>MERCATIQUE</a:t>
            </a:r>
            <a:endParaRPr lang="fr-FR" sz="6000" dirty="0">
              <a:solidFill>
                <a:srgbClr val="0094C8"/>
              </a:solidFill>
            </a:endParaRPr>
          </a:p>
        </p:txBody>
      </p:sp>
      <p:pic>
        <p:nvPicPr>
          <p:cNvPr id="4" name="Image 3" descr="Graphique abstrait «design capsules» en vert, gris et bleu."/>
          <p:cNvPicPr/>
          <p:nvPr/>
        </p:nvPicPr>
        <p:blipFill rotWithShape="1">
          <a:blip r:embed="rId2" cstate="print">
            <a:extLst>
              <a:ext uri="{BEBA8EAE-BF5A-486C-A8C5-ECC9F3942E4B}">
                <a14:imgProps xmlns:a14="http://schemas.microsoft.com/office/drawing/2010/main">
                  <a14:imgLayer r:embed="rId3">
                    <a14:imgEffect>
                      <a14:colorTemperature colorTemp="1500"/>
                    </a14:imgEffect>
                    <a14:imgEffect>
                      <a14:saturation sat="400000"/>
                    </a14:imgEffect>
                  </a14:imgLayer>
                </a14:imgProps>
              </a:ext>
              <a:ext uri="{28A0092B-C50C-407E-A947-70E740481C1C}">
                <a14:useLocalDpi xmlns:a14="http://schemas.microsoft.com/office/drawing/2010/main" val="0"/>
              </a:ext>
            </a:extLst>
          </a:blip>
          <a:srcRect l="54821" b="30075"/>
          <a:stretch/>
        </p:blipFill>
        <p:spPr>
          <a:xfrm rot="5400000" flipV="1">
            <a:off x="446251" y="-434845"/>
            <a:ext cx="3536201" cy="4428705"/>
          </a:xfrm>
          <a:prstGeom prst="rect">
            <a:avLst/>
          </a:prstGeom>
        </p:spPr>
      </p:pic>
      <p:pic>
        <p:nvPicPr>
          <p:cNvPr id="5" name="Image 4" descr="Graphique abstrait «design capsules» en vert, gris et bleu."/>
          <p:cNvPicPr/>
          <p:nvPr/>
        </p:nvPicPr>
        <p:blipFill rotWithShape="1">
          <a:blip r:embed="rId4" cstate="print">
            <a:extLst>
              <a:ext uri="{28A0092B-C50C-407E-A947-70E740481C1C}">
                <a14:useLocalDpi xmlns:a14="http://schemas.microsoft.com/office/drawing/2010/main" val="0"/>
              </a:ext>
            </a:extLst>
          </a:blip>
          <a:srcRect r="54821" b="43015"/>
          <a:stretch/>
        </p:blipFill>
        <p:spPr>
          <a:xfrm rot="16200000" flipV="1">
            <a:off x="4582311" y="7696803"/>
            <a:ext cx="2988838" cy="3004356"/>
          </a:xfrm>
          <a:prstGeom prst="rect">
            <a:avLst/>
          </a:prstGeom>
        </p:spPr>
      </p:pic>
      <p:sp>
        <p:nvSpPr>
          <p:cNvPr id="7" name="ZoneTexte 6"/>
          <p:cNvSpPr txBox="1"/>
          <p:nvPr/>
        </p:nvSpPr>
        <p:spPr>
          <a:xfrm>
            <a:off x="2073582" y="762260"/>
            <a:ext cx="5184576" cy="9892619"/>
          </a:xfrm>
          <a:prstGeom prst="rect">
            <a:avLst/>
          </a:prstGeom>
          <a:noFill/>
        </p:spPr>
        <p:txBody>
          <a:bodyPr wrap="square" lIns="104306" tIns="52153" rIns="104306" bIns="52153" rtlCol="0">
            <a:spAutoFit/>
          </a:bodyPr>
          <a:lstStyle/>
          <a:p>
            <a:pPr algn="just"/>
            <a:r>
              <a:rPr lang="fr-FR" sz="1200" dirty="0"/>
              <a:t> </a:t>
            </a:r>
            <a:r>
              <a:rPr lang="fr-FR" sz="1200" b="1" dirty="0">
                <a:solidFill>
                  <a:srgbClr val="0499EC"/>
                </a:solidFill>
                <a:latin typeface="Arial Narrow" panose="020B0606020202030204" pitchFamily="34" charset="0"/>
              </a:rPr>
              <a:t>Cet enseignement contribue à :</a:t>
            </a:r>
          </a:p>
          <a:p>
            <a:pPr algn="just"/>
            <a:endParaRPr lang="fr-FR" sz="1200" b="1" dirty="0">
              <a:solidFill>
                <a:srgbClr val="0499EC"/>
              </a:solidFill>
              <a:latin typeface="Arial Narrow" panose="020B0606020202030204" pitchFamily="34" charset="0"/>
            </a:endParaRPr>
          </a:p>
          <a:p>
            <a:pPr marL="171450" lvl="0" indent="-171450" algn="just" fontAlgn="base">
              <a:buClr>
                <a:srgbClr val="0499EC"/>
              </a:buClr>
              <a:buFont typeface="Wingdings" panose="05000000000000000000" pitchFamily="2" charset="2"/>
              <a:buChar char="ü"/>
            </a:pPr>
            <a:r>
              <a:rPr lang="fr-FR" sz="1200" dirty="0">
                <a:latin typeface="Arial Narrow" panose="020B0606020202030204" pitchFamily="34" charset="0"/>
              </a:rPr>
              <a:t>préparer les élèves à une poursuite d’études réussie en développant leur regard critique sur les pratiques de la mercatique dans les entreprises et former de futurs citoyens sensibles aux problématiques du développement durable;</a:t>
            </a:r>
          </a:p>
          <a:p>
            <a:pPr marL="171450" lvl="0" indent="-171450" algn="just" fontAlgn="base">
              <a:buClr>
                <a:srgbClr val="0499EC"/>
              </a:buClr>
              <a:buFont typeface="Wingdings" panose="05000000000000000000" pitchFamily="2" charset="2"/>
              <a:buChar char="ü"/>
            </a:pPr>
            <a:r>
              <a:rPr lang="fr-FR" sz="1200" dirty="0">
                <a:latin typeface="Arial Narrow" panose="020B0606020202030204" pitchFamily="34" charset="0"/>
              </a:rPr>
              <a:t>fixer des objectifs en relation avec des questions mercatiques dans des contextes identifiés. </a:t>
            </a:r>
          </a:p>
          <a:p>
            <a:pPr marL="171450" lvl="0" indent="-171450" algn="just" fontAlgn="base">
              <a:buClr>
                <a:srgbClr val="0499EC"/>
              </a:buClr>
              <a:buFont typeface="Wingdings" panose="05000000000000000000" pitchFamily="2" charset="2"/>
              <a:buChar char="ü"/>
            </a:pPr>
            <a:endParaRPr lang="fr-FR" sz="1200" dirty="0">
              <a:latin typeface="Arial Narrow" panose="020B0606020202030204" pitchFamily="34" charset="0"/>
            </a:endParaRPr>
          </a:p>
          <a:p>
            <a:pPr marL="171450" lvl="0" indent="-171450" algn="just" fontAlgn="base">
              <a:buClr>
                <a:srgbClr val="0499EC"/>
              </a:buClr>
              <a:buFont typeface="Wingdings" panose="05000000000000000000" pitchFamily="2" charset="2"/>
              <a:buChar char="ü"/>
            </a:pPr>
            <a:endParaRPr lang="fr-FR" sz="1200" dirty="0">
              <a:latin typeface="Arial Narrow" panose="020B0606020202030204" pitchFamily="34" charset="0"/>
            </a:endParaRPr>
          </a:p>
          <a:p>
            <a:pPr algn="just" fontAlgn="base"/>
            <a:r>
              <a:rPr lang="fr-FR" sz="1200" dirty="0">
                <a:latin typeface="Arial Narrow" panose="020B0606020202030204" pitchFamily="34" charset="0"/>
              </a:rPr>
              <a:t>Cette mise en œuvre suppose :</a:t>
            </a:r>
          </a:p>
          <a:p>
            <a:pPr algn="just" fontAlgn="base"/>
            <a:endParaRPr lang="fr-FR" sz="1200" dirty="0">
              <a:latin typeface="Arial Narrow" panose="020B0606020202030204" pitchFamily="34" charset="0"/>
            </a:endParaRPr>
          </a:p>
          <a:p>
            <a:pPr marL="171450" indent="-171450" algn="just" fontAlgn="base">
              <a:buClr>
                <a:srgbClr val="009999"/>
              </a:buClr>
              <a:buFont typeface="Arial" panose="020B0604020202020204" pitchFamily="34" charset="0"/>
              <a:buChar char="•"/>
            </a:pPr>
            <a:r>
              <a:rPr lang="fr-FR" sz="1200" dirty="0">
                <a:latin typeface="Arial Narrow" panose="020B0606020202030204" pitchFamily="34" charset="0"/>
              </a:rPr>
              <a:t>de mobiliser des pratiques ancrés sur le fonctionnement réel d’organisations;</a:t>
            </a:r>
          </a:p>
          <a:p>
            <a:pPr marL="171450" indent="-171450" algn="just" fontAlgn="base">
              <a:buClr>
                <a:srgbClr val="009999"/>
              </a:buClr>
              <a:buFont typeface="Arial" panose="020B0604020202020204" pitchFamily="34" charset="0"/>
              <a:buChar char="•"/>
            </a:pPr>
            <a:r>
              <a:rPr lang="fr-FR" sz="1200" dirty="0">
                <a:latin typeface="Arial Narrow" panose="020B0606020202030204" pitchFamily="34" charset="0"/>
              </a:rPr>
              <a:t>de réinvestir des acquis de la classe de première en sciences de gestion et numérique, en management mais également en droit et en économie;</a:t>
            </a:r>
          </a:p>
          <a:p>
            <a:pPr marL="171450" indent="-171450" algn="just" fontAlgn="base">
              <a:buClr>
                <a:srgbClr val="009999"/>
              </a:buClr>
              <a:buFont typeface="Arial" panose="020B0604020202020204" pitchFamily="34" charset="0"/>
              <a:buChar char="•"/>
            </a:pPr>
            <a:r>
              <a:rPr lang="fr-FR" sz="1200" dirty="0">
                <a:latin typeface="Arial Narrow" panose="020B0606020202030204" pitchFamily="34" charset="0"/>
              </a:rPr>
              <a:t>de recourir constamment aux solutions numériques.</a:t>
            </a:r>
          </a:p>
          <a:p>
            <a:pPr fontAlgn="base"/>
            <a:endParaRPr lang="fr-FR" sz="1200" dirty="0"/>
          </a:p>
          <a:p>
            <a:pPr fontAlgn="base"/>
            <a:r>
              <a:rPr lang="fr-FR" sz="1200" dirty="0"/>
              <a:t> </a:t>
            </a:r>
          </a:p>
          <a:p>
            <a:r>
              <a:rPr lang="fr-FR" sz="1200" b="1" dirty="0">
                <a:solidFill>
                  <a:srgbClr val="0499EC"/>
                </a:solidFill>
                <a:latin typeface="Arial Narrow" panose="020B0606020202030204" pitchFamily="34" charset="0"/>
              </a:rPr>
              <a:t> Le profil de l’élève</a:t>
            </a:r>
          </a:p>
          <a:p>
            <a:endParaRPr lang="fr-FR" sz="1200" b="1" dirty="0">
              <a:solidFill>
                <a:srgbClr val="0499EC"/>
              </a:solidFill>
              <a:latin typeface="Arial Narrow" panose="020B0606020202030204" pitchFamily="34" charset="0"/>
            </a:endParaRPr>
          </a:p>
          <a:p>
            <a:pPr marL="171450" lvl="0" indent="-171450">
              <a:buClr>
                <a:srgbClr val="009999"/>
              </a:buClr>
              <a:buFont typeface="Arial" panose="020B0604020202020204" pitchFamily="34" charset="0"/>
              <a:buChar char="•"/>
            </a:pPr>
            <a:r>
              <a:rPr lang="fr-FR" sz="1200" dirty="0">
                <a:latin typeface="Arial Narrow" panose="020B0606020202030204" pitchFamily="34" charset="0"/>
              </a:rPr>
              <a:t>Curieux de son environnement,</a:t>
            </a:r>
          </a:p>
          <a:p>
            <a:pPr marL="171450" lvl="0" indent="-171450">
              <a:buClr>
                <a:srgbClr val="009999"/>
              </a:buClr>
              <a:buFont typeface="Arial" panose="020B0604020202020204" pitchFamily="34" charset="0"/>
              <a:buChar char="•"/>
            </a:pPr>
            <a:r>
              <a:rPr lang="fr-FR" sz="1200" dirty="0">
                <a:latin typeface="Arial Narrow" panose="020B0606020202030204" pitchFamily="34" charset="0"/>
              </a:rPr>
              <a:t>Disposé à fournir un travail en groupe et individuel,</a:t>
            </a:r>
          </a:p>
          <a:p>
            <a:pPr marL="171450" lvl="0" indent="-171450">
              <a:buClr>
                <a:srgbClr val="009999"/>
              </a:buClr>
              <a:buFont typeface="Arial" panose="020B0604020202020204" pitchFamily="34" charset="0"/>
              <a:buChar char="•"/>
            </a:pPr>
            <a:r>
              <a:rPr lang="fr-FR" sz="1200" dirty="0">
                <a:latin typeface="Arial Narrow" panose="020B0606020202030204" pitchFamily="34" charset="0"/>
              </a:rPr>
              <a:t>Capable de s’adapter à des contextes variés,</a:t>
            </a:r>
          </a:p>
          <a:p>
            <a:pPr marL="171450" lvl="0" indent="-171450">
              <a:buClr>
                <a:srgbClr val="009999"/>
              </a:buClr>
              <a:buFont typeface="Arial" panose="020B0604020202020204" pitchFamily="34" charset="0"/>
              <a:buChar char="•"/>
            </a:pPr>
            <a:r>
              <a:rPr lang="fr-FR" sz="1200" dirty="0">
                <a:latin typeface="Arial Narrow" panose="020B0606020202030204" pitchFamily="34" charset="0"/>
              </a:rPr>
              <a:t>Rigoureux dans ses apprentissages,</a:t>
            </a:r>
          </a:p>
          <a:p>
            <a:pPr marL="171450" lvl="0" indent="-171450">
              <a:buClr>
                <a:srgbClr val="009999"/>
              </a:buClr>
              <a:buFont typeface="Arial" panose="020B0604020202020204" pitchFamily="34" charset="0"/>
              <a:buChar char="•"/>
            </a:pPr>
            <a:r>
              <a:rPr lang="fr-FR" sz="1200" dirty="0">
                <a:latin typeface="Arial Narrow" panose="020B0606020202030204" pitchFamily="34" charset="0"/>
              </a:rPr>
              <a:t>Adepte des solutions numériques</a:t>
            </a:r>
          </a:p>
          <a:p>
            <a:pPr fontAlgn="base">
              <a:buClr>
                <a:srgbClr val="009999"/>
              </a:buClr>
            </a:pPr>
            <a:endParaRPr lang="fr-FR" sz="1200" dirty="0">
              <a:latin typeface="Arial Narrow" panose="020B0606020202030204" pitchFamily="34" charset="0"/>
            </a:endParaRPr>
          </a:p>
          <a:p>
            <a:pPr fontAlgn="base">
              <a:buClr>
                <a:srgbClr val="009999"/>
              </a:buClr>
            </a:pPr>
            <a:endParaRPr lang="fr-FR" sz="1200" dirty="0">
              <a:latin typeface="Arial Narrow" panose="020B0606020202030204" pitchFamily="34" charset="0"/>
            </a:endParaRPr>
          </a:p>
          <a:p>
            <a:pPr fontAlgn="base"/>
            <a:r>
              <a:rPr lang="fr-FR" sz="1200" b="1" dirty="0">
                <a:solidFill>
                  <a:srgbClr val="0499EC"/>
                </a:solidFill>
                <a:latin typeface="Arial Narrow" panose="020B0606020202030204" pitchFamily="34" charset="0"/>
              </a:rPr>
              <a:t>Les poursuites d’études</a:t>
            </a:r>
            <a:endParaRPr lang="fr-FR" sz="1200" dirty="0">
              <a:solidFill>
                <a:srgbClr val="0499EC"/>
              </a:solidFill>
              <a:latin typeface="Arial Narrow" panose="020B0606020202030204" pitchFamily="34" charset="0"/>
            </a:endParaRPr>
          </a:p>
          <a:p>
            <a:pPr fontAlgn="base"/>
            <a:r>
              <a:rPr lang="fr-FR" sz="1200" b="1" i="1" dirty="0">
                <a:latin typeface="Arial Narrow" panose="020B0606020202030204" pitchFamily="34" charset="0"/>
              </a:rPr>
              <a:t> </a:t>
            </a:r>
            <a:endParaRPr lang="fr-FR" sz="1200" dirty="0">
              <a:latin typeface="Arial Narrow" panose="020B0606020202030204" pitchFamily="34" charset="0"/>
            </a:endParaRPr>
          </a:p>
          <a:p>
            <a:pPr fontAlgn="base"/>
            <a:r>
              <a:rPr lang="fr-FR" sz="1200" i="1" dirty="0">
                <a:latin typeface="Arial Narrow" panose="020B0606020202030204" pitchFamily="34" charset="0"/>
              </a:rPr>
              <a:t>Formations BAC +2 : </a:t>
            </a:r>
            <a:r>
              <a:rPr lang="fr-FR" sz="1200" i="1" dirty="0">
                <a:solidFill>
                  <a:srgbClr val="FF0000"/>
                </a:solidFill>
                <a:latin typeface="Arial Narrow" panose="020B0606020202030204" pitchFamily="34" charset="0"/>
              </a:rPr>
              <a:t>entre autres (d’autres BTS spécialisés sont ouverts aux STMG)</a:t>
            </a:r>
          </a:p>
          <a:p>
            <a:pPr fontAlgn="base"/>
            <a:endParaRPr lang="fr-FR" sz="1200" dirty="0">
              <a:latin typeface="Arial Narrow" panose="020B0606020202030204" pitchFamily="34" charset="0"/>
            </a:endParaRPr>
          </a:p>
          <a:p>
            <a:pPr marL="171450" lvl="0" indent="-171450" fontAlgn="base">
              <a:buClr>
                <a:srgbClr val="009999"/>
              </a:buClr>
              <a:buFont typeface="Arial" panose="020B0604020202020204" pitchFamily="34" charset="0"/>
              <a:buChar char="•"/>
            </a:pPr>
            <a:r>
              <a:rPr lang="fr-FR" sz="1200" dirty="0">
                <a:latin typeface="Arial Narrow" panose="020B0606020202030204" pitchFamily="34" charset="0"/>
              </a:rPr>
              <a:t>BTS MCO (Management Commercial Opérationnel ) </a:t>
            </a:r>
          </a:p>
          <a:p>
            <a:pPr marL="171450" lvl="0" indent="-171450" fontAlgn="base">
              <a:buClr>
                <a:srgbClr val="009999"/>
              </a:buClr>
              <a:buFont typeface="Arial" panose="020B0604020202020204" pitchFamily="34" charset="0"/>
              <a:buChar char="•"/>
            </a:pPr>
            <a:r>
              <a:rPr lang="fr-FR" sz="1200" dirty="0">
                <a:latin typeface="Arial Narrow" panose="020B0606020202030204" pitchFamily="34" charset="0"/>
              </a:rPr>
              <a:t>BTS NDRC (Négociation et Digitalisation de la Relation Client ) </a:t>
            </a:r>
          </a:p>
          <a:p>
            <a:pPr marL="171450" lvl="0" indent="-171450" fontAlgn="base">
              <a:buClr>
                <a:srgbClr val="009999"/>
              </a:buClr>
              <a:buFont typeface="Arial" panose="020B0604020202020204" pitchFamily="34" charset="0"/>
              <a:buChar char="•"/>
            </a:pPr>
            <a:r>
              <a:rPr lang="fr-FR" sz="1200" dirty="0">
                <a:latin typeface="Arial Narrow" panose="020B0606020202030204" pitchFamily="34" charset="0"/>
              </a:rPr>
              <a:t>BTS SAM ( Support à l’Action Managériale) </a:t>
            </a:r>
          </a:p>
          <a:p>
            <a:pPr marL="171450" lvl="0" indent="-171450" fontAlgn="base">
              <a:buClr>
                <a:srgbClr val="009999"/>
              </a:buClr>
              <a:buFont typeface="Arial" panose="020B0604020202020204" pitchFamily="34" charset="0"/>
              <a:buChar char="•"/>
            </a:pPr>
            <a:r>
              <a:rPr lang="fr-FR" sz="1200" dirty="0">
                <a:latin typeface="Arial Narrow" panose="020B0606020202030204" pitchFamily="34" charset="0"/>
              </a:rPr>
              <a:t>BTS Gestion de la PME</a:t>
            </a:r>
          </a:p>
          <a:p>
            <a:pPr marL="171450" lvl="0" indent="-171450" fontAlgn="base">
              <a:buClr>
                <a:srgbClr val="009999"/>
              </a:buClr>
              <a:buFont typeface="Arial" panose="020B0604020202020204" pitchFamily="34" charset="0"/>
              <a:buChar char="•"/>
            </a:pPr>
            <a:r>
              <a:rPr lang="fr-FR" sz="1200" dirty="0">
                <a:solidFill>
                  <a:srgbClr val="FF0000"/>
                </a:solidFill>
                <a:latin typeface="Arial Narrow" panose="020B0606020202030204" pitchFamily="34" charset="0"/>
              </a:rPr>
              <a:t>BTS CI (Commerce International)</a:t>
            </a:r>
          </a:p>
          <a:p>
            <a:pPr marL="171450" lvl="0" indent="-171450" fontAlgn="base">
              <a:buClr>
                <a:srgbClr val="009999"/>
              </a:buClr>
              <a:buFont typeface="Arial" panose="020B0604020202020204" pitchFamily="34" charset="0"/>
              <a:buChar char="•"/>
            </a:pPr>
            <a:r>
              <a:rPr lang="fr-FR" sz="1200" dirty="0">
                <a:solidFill>
                  <a:srgbClr val="FF0000"/>
                </a:solidFill>
                <a:latin typeface="Arial Narrow" panose="020B0606020202030204" pitchFamily="34" charset="0"/>
              </a:rPr>
              <a:t>BTS professions Immobilières, BTS banque assurance, ….</a:t>
            </a:r>
          </a:p>
          <a:p>
            <a:pPr lvl="0" fontAlgn="base">
              <a:buClr>
                <a:srgbClr val="009999"/>
              </a:buClr>
            </a:pPr>
            <a:r>
              <a:rPr lang="fr-FR" sz="1200" i="1" dirty="0">
                <a:latin typeface="Arial Narrow" panose="020B0606020202030204" pitchFamily="34" charset="0"/>
              </a:rPr>
              <a:t> </a:t>
            </a:r>
            <a:endParaRPr lang="fr-FR" sz="1200" dirty="0">
              <a:latin typeface="Arial Narrow" panose="020B0606020202030204" pitchFamily="34" charset="0"/>
            </a:endParaRPr>
          </a:p>
          <a:p>
            <a:pPr fontAlgn="base"/>
            <a:r>
              <a:rPr lang="fr-FR" sz="1200" i="1" dirty="0">
                <a:latin typeface="Arial Narrow" panose="020B0606020202030204" pitchFamily="34" charset="0"/>
              </a:rPr>
              <a:t>Formations BAC + 3</a:t>
            </a:r>
            <a:endParaRPr lang="fr-FR" sz="1200" dirty="0">
              <a:latin typeface="Arial Narrow" panose="020B0606020202030204" pitchFamily="34" charset="0"/>
            </a:endParaRPr>
          </a:p>
          <a:p>
            <a:pPr marL="171450" lvl="0" indent="-171450" fontAlgn="base">
              <a:buClr>
                <a:srgbClr val="009999"/>
              </a:buClr>
              <a:buFont typeface="Arial" panose="020B0604020202020204" pitchFamily="34" charset="0"/>
              <a:buChar char="•"/>
            </a:pPr>
            <a:r>
              <a:rPr lang="fr-FR" sz="1200" dirty="0">
                <a:latin typeface="Arial Narrow" panose="020B0606020202030204" pitchFamily="34" charset="0"/>
              </a:rPr>
              <a:t>À l’IUT : </a:t>
            </a:r>
          </a:p>
          <a:p>
            <a:pPr lvl="0" fontAlgn="base">
              <a:buClr>
                <a:srgbClr val="009999"/>
              </a:buClr>
            </a:pPr>
            <a:r>
              <a:rPr lang="fr-FR" sz="1200" dirty="0">
                <a:latin typeface="Arial Narrow" panose="020B0606020202030204" pitchFamily="34" charset="0"/>
              </a:rPr>
              <a:t>                  BUT : Techniques de commercialisation</a:t>
            </a:r>
          </a:p>
          <a:p>
            <a:pPr lvl="0" fontAlgn="base">
              <a:buClr>
                <a:srgbClr val="009999"/>
              </a:buClr>
            </a:pPr>
            <a:r>
              <a:rPr lang="fr-FR" sz="1200" dirty="0">
                <a:latin typeface="Arial Narrow" panose="020B0606020202030204" pitchFamily="34" charset="0"/>
              </a:rPr>
              <a:t>                  BUT GACO : Gestion Administrative et Commerciale des Organisations</a:t>
            </a:r>
          </a:p>
          <a:p>
            <a:pPr lvl="0" fontAlgn="base">
              <a:buClr>
                <a:srgbClr val="009999"/>
              </a:buClr>
            </a:pPr>
            <a:endParaRPr lang="fr-FR" sz="1200" dirty="0">
              <a:latin typeface="Arial Narrow" panose="020B0606020202030204" pitchFamily="34" charset="0"/>
            </a:endParaRPr>
          </a:p>
          <a:p>
            <a:pPr marL="171450" lvl="0" indent="-171450" fontAlgn="base">
              <a:buClr>
                <a:srgbClr val="009999"/>
              </a:buClr>
              <a:buFont typeface="Arial" panose="020B0604020202020204" pitchFamily="34" charset="0"/>
              <a:buChar char="•"/>
            </a:pPr>
            <a:r>
              <a:rPr lang="fr-FR" sz="1200" dirty="0">
                <a:latin typeface="Arial Narrow" panose="020B0606020202030204" pitchFamily="34" charset="0"/>
              </a:rPr>
              <a:t>Licence professionnelle : en 3 ans après le Bac ou 1 an après un BTS</a:t>
            </a:r>
          </a:p>
          <a:p>
            <a:pPr fontAlgn="base"/>
            <a:endParaRPr lang="fr-FR" sz="1200" dirty="0">
              <a:latin typeface="Arial Narrow" panose="020B0606020202030204" pitchFamily="34" charset="0"/>
            </a:endParaRPr>
          </a:p>
          <a:p>
            <a:pPr fontAlgn="base"/>
            <a:r>
              <a:rPr lang="fr-FR" sz="1200" i="1" dirty="0">
                <a:latin typeface="Arial Narrow" panose="020B0606020202030204" pitchFamily="34" charset="0"/>
              </a:rPr>
              <a:t>Classes préparatoires aux Ecoles de Management :</a:t>
            </a:r>
          </a:p>
          <a:p>
            <a:pPr fontAlgn="base"/>
            <a:endParaRPr lang="fr-FR" sz="1200" dirty="0">
              <a:latin typeface="Arial Narrow" panose="020B0606020202030204" pitchFamily="34" charset="0"/>
            </a:endParaRPr>
          </a:p>
          <a:p>
            <a:pPr marL="171450" lvl="0" indent="-171450" fontAlgn="base">
              <a:buClr>
                <a:srgbClr val="009999"/>
              </a:buClr>
              <a:buFont typeface="Arial" panose="020B0604020202020204" pitchFamily="34" charset="0"/>
              <a:buChar char="•"/>
            </a:pPr>
            <a:r>
              <a:rPr lang="fr-FR" sz="1200" dirty="0">
                <a:latin typeface="Arial Narrow" panose="020B0606020202030204" pitchFamily="34" charset="0"/>
              </a:rPr>
              <a:t>CPGE Economiques et Commerciales puis École de commerce</a:t>
            </a:r>
          </a:p>
          <a:p>
            <a:pPr fontAlgn="base"/>
            <a:r>
              <a:rPr lang="fr-FR" sz="1200" i="1" dirty="0">
                <a:latin typeface="Arial Narrow" panose="020B0606020202030204" pitchFamily="34" charset="0"/>
              </a:rPr>
              <a:t> </a:t>
            </a:r>
            <a:endParaRPr lang="fr-FR" sz="1200" dirty="0">
              <a:latin typeface="Arial Narrow" panose="020B0606020202030204" pitchFamily="34" charset="0"/>
            </a:endParaRPr>
          </a:p>
          <a:p>
            <a:pPr fontAlgn="base"/>
            <a:r>
              <a:rPr lang="fr-FR" sz="1200" i="1" dirty="0">
                <a:latin typeface="Arial Narrow" panose="020B0606020202030204" pitchFamily="34" charset="0"/>
              </a:rPr>
              <a:t>Filière universitaire : </a:t>
            </a:r>
          </a:p>
          <a:p>
            <a:pPr fontAlgn="base"/>
            <a:endParaRPr lang="fr-FR" sz="1200" dirty="0">
              <a:latin typeface="Arial Narrow" panose="020B0606020202030204" pitchFamily="34" charset="0"/>
            </a:endParaRPr>
          </a:p>
          <a:p>
            <a:pPr marL="171450" lvl="0" indent="-171450" fontAlgn="base">
              <a:buClr>
                <a:srgbClr val="009999"/>
              </a:buClr>
              <a:buFont typeface="Arial" panose="020B0604020202020204" pitchFamily="34" charset="0"/>
              <a:buChar char="•"/>
            </a:pPr>
            <a:r>
              <a:rPr lang="fr-FR" sz="1200" dirty="0">
                <a:latin typeface="Arial Narrow" panose="020B0606020202030204" pitchFamily="34" charset="0"/>
              </a:rPr>
              <a:t>Licence Économie-gestion</a:t>
            </a:r>
          </a:p>
          <a:p>
            <a:endParaRPr lang="fr-FR" sz="1200" dirty="0"/>
          </a:p>
        </p:txBody>
      </p:sp>
      <p:sp>
        <p:nvSpPr>
          <p:cNvPr id="14" name="ZoneTexte 13"/>
          <p:cNvSpPr txBox="1"/>
          <p:nvPr/>
        </p:nvSpPr>
        <p:spPr>
          <a:xfrm>
            <a:off x="180231" y="40570"/>
            <a:ext cx="1465145" cy="1738938"/>
          </a:xfrm>
          <a:prstGeom prst="rect">
            <a:avLst/>
          </a:prstGeom>
          <a:noFill/>
        </p:spPr>
        <p:txBody>
          <a:bodyPr wrap="none" rtlCol="0">
            <a:spAutoFit/>
          </a:bodyPr>
          <a:lstStyle/>
          <a:p>
            <a:r>
              <a:rPr lang="fr-FR" sz="2800" dirty="0">
                <a:solidFill>
                  <a:srgbClr val="99FFCC"/>
                </a:solidFill>
              </a:rPr>
              <a:t>L</a:t>
            </a:r>
            <a:r>
              <a:rPr lang="fr-FR" dirty="0">
                <a:solidFill>
                  <a:schemeClr val="bg1"/>
                </a:solidFill>
              </a:rPr>
              <a:t>ycée </a:t>
            </a:r>
          </a:p>
          <a:p>
            <a:endParaRPr lang="fr-FR" sz="1200" dirty="0">
              <a:solidFill>
                <a:srgbClr val="99FFCC"/>
              </a:solidFill>
            </a:endParaRPr>
          </a:p>
          <a:p>
            <a:r>
              <a:rPr lang="fr-FR" sz="2800" dirty="0">
                <a:solidFill>
                  <a:srgbClr val="99FFCC"/>
                </a:solidFill>
              </a:rPr>
              <a:t>C</a:t>
            </a:r>
            <a:r>
              <a:rPr lang="fr-FR" dirty="0">
                <a:solidFill>
                  <a:schemeClr val="bg1"/>
                </a:solidFill>
              </a:rPr>
              <a:t>harles</a:t>
            </a:r>
          </a:p>
          <a:p>
            <a:endParaRPr lang="fr-FR" sz="1100" dirty="0">
              <a:solidFill>
                <a:schemeClr val="bg1"/>
              </a:solidFill>
            </a:endParaRPr>
          </a:p>
          <a:p>
            <a:r>
              <a:rPr lang="fr-FR" sz="2800" dirty="0">
                <a:solidFill>
                  <a:srgbClr val="99FFCC"/>
                </a:solidFill>
              </a:rPr>
              <a:t>B</a:t>
            </a:r>
            <a:r>
              <a:rPr lang="fr-FR" dirty="0">
                <a:solidFill>
                  <a:schemeClr val="bg1"/>
                </a:solidFill>
              </a:rPr>
              <a:t>audelaire</a:t>
            </a:r>
            <a:r>
              <a:rPr lang="fr-FR" dirty="0"/>
              <a:t> </a:t>
            </a:r>
          </a:p>
        </p:txBody>
      </p:sp>
      <p:sp>
        <p:nvSpPr>
          <p:cNvPr id="8" name="Rectangle à coins arrondis 7"/>
          <p:cNvSpPr/>
          <p:nvPr/>
        </p:nvSpPr>
        <p:spPr>
          <a:xfrm>
            <a:off x="236645" y="3547606"/>
            <a:ext cx="1508451" cy="6820958"/>
          </a:xfrm>
          <a:prstGeom prst="roundRect">
            <a:avLst>
              <a:gd name="adj" fmla="val 50000"/>
            </a:avLst>
          </a:prstGeom>
          <a:gradFill>
            <a:gsLst>
              <a:gs pos="71500">
                <a:srgbClr val="73C1F1"/>
              </a:gs>
              <a:gs pos="99000">
                <a:srgbClr val="0499EC"/>
              </a:gs>
              <a:gs pos="44000">
                <a:schemeClr val="accent1">
                  <a:tint val="23500"/>
                  <a:satMod val="160000"/>
                </a:schemeClr>
              </a:gs>
            </a:gsLst>
            <a:lin ang="5400000" scaled="0"/>
          </a:gra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spcCol="0" rtlCol="0" anchor="ctr"/>
          <a:lstStyle/>
          <a:p>
            <a:pPr algn="ctr"/>
            <a:endParaRPr lang="fr-FR">
              <a:solidFill>
                <a:srgbClr val="009999"/>
              </a:solidFill>
            </a:endParaRPr>
          </a:p>
        </p:txBody>
      </p:sp>
      <p:pic>
        <p:nvPicPr>
          <p:cNvPr id="9" name="Image 8"/>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22000" contrast="40000"/>
                    </a14:imgEffect>
                  </a14:imgLayer>
                </a14:imgProps>
              </a:ext>
              <a:ext uri="{28A0092B-C50C-407E-A947-70E740481C1C}">
                <a14:useLocalDpi xmlns:a14="http://schemas.microsoft.com/office/drawing/2010/main" val="0"/>
              </a:ext>
            </a:extLst>
          </a:blip>
          <a:srcRect l="10346" t="2289" r="10346" b="15864"/>
          <a:stretch/>
        </p:blipFill>
        <p:spPr>
          <a:xfrm>
            <a:off x="323773" y="8962329"/>
            <a:ext cx="1334194" cy="1289265"/>
          </a:xfrm>
          <a:prstGeom prst="ellipse">
            <a:avLst/>
          </a:prstGeom>
          <a:ln>
            <a:noFill/>
          </a:ln>
          <a:effectLst>
            <a:glow rad="203200">
              <a:srgbClr val="0499EC">
                <a:alpha val="36000"/>
              </a:srgbClr>
            </a:glow>
            <a:outerShdw blurRad="44450" dist="27940" dir="5400000" algn="ctr">
              <a:srgbClr val="000000">
                <a:alpha val="32000"/>
              </a:srgbClr>
            </a:outerShdw>
            <a:softEdge rad="0"/>
          </a:effectLst>
          <a:scene3d>
            <a:camera prst="orthographicFront"/>
            <a:lightRig rig="threePt" dir="t"/>
          </a:scene3d>
          <a:sp3d contourW="12700">
            <a:contourClr>
              <a:schemeClr val="bg1"/>
            </a:contourClr>
          </a:sp3d>
        </p:spPr>
      </p:pic>
      <p:sp>
        <p:nvSpPr>
          <p:cNvPr id="10" name="Titre 1"/>
          <p:cNvSpPr txBox="1">
            <a:spLocks/>
          </p:cNvSpPr>
          <p:nvPr/>
        </p:nvSpPr>
        <p:spPr>
          <a:xfrm rot="16200000">
            <a:off x="-3062427" y="5691025"/>
            <a:ext cx="8101756" cy="1508451"/>
          </a:xfrm>
          <a:prstGeom prst="rect">
            <a:avLst/>
          </a:prstGeom>
        </p:spPr>
        <p:txBody>
          <a:bodyPr vert="horz" lIns="104306" tIns="52153" rIns="104306" bIns="52153" rtlCol="0" anchor="ctr">
            <a:noAutofit/>
          </a:bodyPr>
          <a:lstStyle>
            <a:lvl1pPr algn="ctr" defTabSz="1043056" rtl="0" eaLnBrk="1" latinLnBrk="0" hangingPunct="1">
              <a:spcBef>
                <a:spcPct val="0"/>
              </a:spcBef>
              <a:buNone/>
              <a:defRPr sz="5000" kern="1200">
                <a:solidFill>
                  <a:schemeClr val="tx1"/>
                </a:solidFill>
                <a:latin typeface="+mj-lt"/>
                <a:ea typeface="+mj-ea"/>
                <a:cs typeface="+mj-cs"/>
              </a:defRPr>
            </a:lvl1pPr>
          </a:lstStyle>
          <a:p>
            <a:r>
              <a:rPr lang="fr-FR" sz="6600" dirty="0">
                <a:solidFill>
                  <a:srgbClr val="0499EC"/>
                </a:solidFill>
              </a:rPr>
              <a:t>MERCATIQUE</a:t>
            </a:r>
          </a:p>
        </p:txBody>
      </p:sp>
    </p:spTree>
    <p:extLst>
      <p:ext uri="{BB962C8B-B14F-4D97-AF65-F5344CB8AC3E}">
        <p14:creationId xmlns:p14="http://schemas.microsoft.com/office/powerpoint/2010/main" val="297602701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616</Words>
  <Application>Microsoft Office PowerPoint</Application>
  <PresentationFormat>Personnalisé</PresentationFormat>
  <Paragraphs>95</Paragraphs>
  <Slides>2</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vt:i4>
      </vt:variant>
    </vt:vector>
  </HeadingPairs>
  <TitlesOfParts>
    <vt:vector size="7" baseType="lpstr">
      <vt:lpstr>Arial</vt:lpstr>
      <vt:lpstr>Arial Narrow</vt:lpstr>
      <vt:lpstr>Calibri</vt:lpstr>
      <vt:lpstr>Wingdings</vt:lpstr>
      <vt:lpstr>Thème Office</vt:lpstr>
      <vt:lpstr>MERCATIQUE</vt:lpstr>
      <vt:lpstr>MERCATIQUE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HUMANITÉS, LITTÉRATURE &amp; PHILOSOPHIE</dc:title>
  <dc:creator>secret2</dc:creator>
  <cp:lastModifiedBy>Irina Egorova-Legon</cp:lastModifiedBy>
  <cp:revision>17</cp:revision>
  <cp:lastPrinted>2021-02-22T12:29:00Z</cp:lastPrinted>
  <dcterms:created xsi:type="dcterms:W3CDTF">2021-02-22T12:05:27Z</dcterms:created>
  <dcterms:modified xsi:type="dcterms:W3CDTF">2024-03-03T16:52:19Z</dcterms:modified>
</cp:coreProperties>
</file>